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layout24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Default Extension="svg" ContentType="image/svg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40"/>
  </p:notesMasterIdLst>
  <p:sldIdLst>
    <p:sldId id="259" r:id="rId2"/>
    <p:sldId id="281" r:id="rId3"/>
    <p:sldId id="287" r:id="rId4"/>
    <p:sldId id="264" r:id="rId5"/>
    <p:sldId id="269" r:id="rId6"/>
    <p:sldId id="296" r:id="rId7"/>
    <p:sldId id="297" r:id="rId8"/>
    <p:sldId id="294" r:id="rId9"/>
    <p:sldId id="293" r:id="rId10"/>
    <p:sldId id="298" r:id="rId11"/>
    <p:sldId id="299" r:id="rId12"/>
    <p:sldId id="300" r:id="rId13"/>
    <p:sldId id="301" r:id="rId14"/>
    <p:sldId id="320" r:id="rId15"/>
    <p:sldId id="322" r:id="rId16"/>
    <p:sldId id="304" r:id="rId17"/>
    <p:sldId id="302" r:id="rId18"/>
    <p:sldId id="318" r:id="rId19"/>
    <p:sldId id="317" r:id="rId20"/>
    <p:sldId id="305" r:id="rId21"/>
    <p:sldId id="316" r:id="rId22"/>
    <p:sldId id="306" r:id="rId23"/>
    <p:sldId id="324" r:id="rId24"/>
    <p:sldId id="325" r:id="rId25"/>
    <p:sldId id="326" r:id="rId26"/>
    <p:sldId id="327" r:id="rId27"/>
    <p:sldId id="328" r:id="rId28"/>
    <p:sldId id="307" r:id="rId29"/>
    <p:sldId id="309" r:id="rId30"/>
    <p:sldId id="310" r:id="rId31"/>
    <p:sldId id="311" r:id="rId32"/>
    <p:sldId id="315" r:id="rId33"/>
    <p:sldId id="313" r:id="rId34"/>
    <p:sldId id="323" r:id="rId35"/>
    <p:sldId id="282" r:id="rId36"/>
    <p:sldId id="284" r:id="rId37"/>
    <p:sldId id="321" r:id="rId38"/>
    <p:sldId id="319" r:id="rId39"/>
  </p:sldIdLst>
  <p:sldSz cx="9144000" cy="6858000" type="screen4x3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ge Echaniz Pellicer" initials="JEP" lastIdx="1" clrIdx="0">
    <p:extLst>
      <p:ext uri="{19B8F6BF-5375-455C-9EA6-DF929625EA0E}">
        <p15:presenceInfo xmlns:p15="http://schemas.microsoft.com/office/powerpoint/2012/main" xmlns="" userId="S-1-5-21-1224139075-507196168-3613387102-744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  <a:srgbClr val="FF5001"/>
    <a:srgbClr val="ED7D31"/>
    <a:srgbClr val="70AD47"/>
    <a:srgbClr val="F1995D"/>
    <a:srgbClr val="FFC715"/>
    <a:srgbClr val="EEB500"/>
    <a:srgbClr val="F7C39F"/>
    <a:srgbClr val="FF3300"/>
    <a:srgbClr val="C63A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9543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0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0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7993F9-2992-4E02-A192-A525078597DB}" type="doc">
      <dgm:prSet loTypeId="urn:microsoft.com/office/officeart/2005/8/layout/matrix1" loCatId="matrix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F2D22ABA-1D72-411F-8E4B-6DA01D711361}">
      <dgm:prSet phldrT="[Texto]" custT="1"/>
      <dgm:spPr>
        <a:gradFill rotWithShape="0">
          <a:gsLst>
            <a:gs pos="0">
              <a:schemeClr val="accent5">
                <a:lumMod val="75000"/>
              </a:schemeClr>
            </a:gs>
            <a:gs pos="50000">
              <a:schemeClr val="accent1">
                <a:lumMod val="75000"/>
              </a:schemeClr>
            </a:gs>
            <a:gs pos="50000">
              <a:schemeClr val="accent5">
                <a:lumMod val="5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es-MX" sz="1100" b="1" dirty="0">
              <a:solidFill>
                <a:schemeClr val="bg1"/>
              </a:solidFill>
            </a:rPr>
            <a:t>Reporte de Calidad Crediticia</a:t>
          </a:r>
        </a:p>
      </dgm:t>
    </dgm:pt>
    <dgm:pt modelId="{AE2027D7-F42F-40FF-BEAA-592420FB354B}" type="parTrans" cxnId="{FBFAAB63-25F7-47A8-8505-7C66D5DD85C3}">
      <dgm:prSet/>
      <dgm:spPr/>
      <dgm:t>
        <a:bodyPr/>
        <a:lstStyle/>
        <a:p>
          <a:pPr algn="just"/>
          <a:endParaRPr lang="es-MX" sz="2400" b="1"/>
        </a:p>
      </dgm:t>
    </dgm:pt>
    <dgm:pt modelId="{7CD6AA2C-5E1A-4E78-8D85-FFC1C4ACD557}" type="sibTrans" cxnId="{FBFAAB63-25F7-47A8-8505-7C66D5DD85C3}">
      <dgm:prSet/>
      <dgm:spPr/>
      <dgm:t>
        <a:bodyPr/>
        <a:lstStyle/>
        <a:p>
          <a:pPr algn="just"/>
          <a:endParaRPr lang="es-MX" sz="2400" b="1"/>
        </a:p>
      </dgm:t>
    </dgm:pt>
    <dgm:pt modelId="{A9022838-FD58-46CC-B9CB-11CE3DBD8C70}">
      <dgm:prSet phldrT="[Texto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 anchor="b"/>
        <a:lstStyle/>
        <a:p>
          <a:pPr algn="ctr"/>
          <a:r>
            <a:rPr lang="es-MX" sz="1100" b="1" dirty="0">
              <a:solidFill>
                <a:schemeClr val="bg1"/>
              </a:solidFill>
            </a:rPr>
            <a:t>Determina la Exposición Permitida sin Garantía Liquida (EPSGL)</a:t>
          </a:r>
        </a:p>
      </dgm:t>
    </dgm:pt>
    <dgm:pt modelId="{74EEDF41-2CE8-4FA9-89A2-C4FA4138C4BC}" type="parTrans" cxnId="{12C15FD0-B50E-443B-B844-71B3D0BB5156}">
      <dgm:prSet/>
      <dgm:spPr/>
      <dgm:t>
        <a:bodyPr/>
        <a:lstStyle/>
        <a:p>
          <a:pPr algn="just"/>
          <a:endParaRPr lang="es-MX" sz="2400" b="1"/>
        </a:p>
      </dgm:t>
    </dgm:pt>
    <dgm:pt modelId="{9520D9AB-7B81-4587-875F-CA445F20F14C}" type="sibTrans" cxnId="{12C15FD0-B50E-443B-B844-71B3D0BB5156}">
      <dgm:prSet/>
      <dgm:spPr/>
      <dgm:t>
        <a:bodyPr/>
        <a:lstStyle/>
        <a:p>
          <a:pPr algn="just"/>
          <a:endParaRPr lang="es-MX" sz="2400" b="1"/>
        </a:p>
      </dgm:t>
    </dgm:pt>
    <dgm:pt modelId="{E1A4D49E-9AF8-446F-BCBA-97577473BB3B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 anchor="b"/>
        <a:lstStyle/>
        <a:p>
          <a:pPr algn="ctr"/>
          <a:r>
            <a:rPr lang="es-MX" sz="1100" b="1" dirty="0"/>
            <a:t>Podrá ser utilizado en una Subasta de Largo Plazo específica </a:t>
          </a:r>
        </a:p>
      </dgm:t>
    </dgm:pt>
    <dgm:pt modelId="{51C25A93-5F10-4A0D-BB81-1AEE7D5436EA}" type="parTrans" cxnId="{340BA279-E1D0-4DB6-857F-87451D02E249}">
      <dgm:prSet/>
      <dgm:spPr/>
      <dgm:t>
        <a:bodyPr/>
        <a:lstStyle/>
        <a:p>
          <a:pPr algn="just"/>
          <a:endParaRPr lang="es-MX" sz="2400" b="1"/>
        </a:p>
      </dgm:t>
    </dgm:pt>
    <dgm:pt modelId="{8F6DB71B-2DCD-46FF-A46A-E395D3980F08}" type="sibTrans" cxnId="{340BA279-E1D0-4DB6-857F-87451D02E249}">
      <dgm:prSet/>
      <dgm:spPr/>
      <dgm:t>
        <a:bodyPr/>
        <a:lstStyle/>
        <a:p>
          <a:pPr algn="just"/>
          <a:endParaRPr lang="es-MX" sz="2400" b="1"/>
        </a:p>
      </dgm:t>
    </dgm:pt>
    <dgm:pt modelId="{F2E0F5AD-B992-42D4-B0AF-6B1641826033}">
      <dgm:prSet phldrT="[Texto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 anchor="t"/>
        <a:lstStyle/>
        <a:p>
          <a:pPr algn="just"/>
          <a:r>
            <a:rPr lang="es-MX" sz="1100" b="1" dirty="0">
              <a:solidFill>
                <a:schemeClr val="bg1"/>
              </a:solidFill>
            </a:rPr>
            <a:t>Establece los niveles de aportación de los compradores del Fondo de Reserva</a:t>
          </a:r>
        </a:p>
      </dgm:t>
    </dgm:pt>
    <dgm:pt modelId="{4236FB19-3936-40CC-B281-11C67FA34C5B}" type="parTrans" cxnId="{42D0E9FE-ECD7-42BF-9F2D-A01D43086D9A}">
      <dgm:prSet/>
      <dgm:spPr/>
      <dgm:t>
        <a:bodyPr/>
        <a:lstStyle/>
        <a:p>
          <a:pPr algn="just"/>
          <a:endParaRPr lang="es-MX" sz="2400" b="1"/>
        </a:p>
      </dgm:t>
    </dgm:pt>
    <dgm:pt modelId="{16B53995-8935-4AFA-98EB-528980C2CAC2}" type="sibTrans" cxnId="{42D0E9FE-ECD7-42BF-9F2D-A01D43086D9A}">
      <dgm:prSet/>
      <dgm:spPr/>
      <dgm:t>
        <a:bodyPr/>
        <a:lstStyle/>
        <a:p>
          <a:pPr algn="just"/>
          <a:endParaRPr lang="es-MX" sz="2400" b="1"/>
        </a:p>
      </dgm:t>
    </dgm:pt>
    <dgm:pt modelId="{A9755E71-DCDB-4879-844B-494F65254B73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 anchor="t" anchorCtr="0"/>
        <a:lstStyle/>
        <a:p>
          <a:pPr algn="just"/>
          <a:r>
            <a:rPr lang="es-MX" sz="1100" b="1" dirty="0"/>
            <a:t>Se debe solicitar 14 días antes de la fecha de la firma del contrato</a:t>
          </a:r>
        </a:p>
      </dgm:t>
    </dgm:pt>
    <dgm:pt modelId="{A8E32B51-8911-40E6-9C6A-DB8CC2922765}" type="parTrans" cxnId="{AB322099-296B-4144-A4DE-B9C59A7ED507}">
      <dgm:prSet/>
      <dgm:spPr/>
      <dgm:t>
        <a:bodyPr/>
        <a:lstStyle/>
        <a:p>
          <a:pPr algn="just"/>
          <a:endParaRPr lang="es-MX" sz="2400" b="1"/>
        </a:p>
      </dgm:t>
    </dgm:pt>
    <dgm:pt modelId="{F00CFA8B-4B90-4E17-9503-BA942518FDE2}" type="sibTrans" cxnId="{AB322099-296B-4144-A4DE-B9C59A7ED507}">
      <dgm:prSet/>
      <dgm:spPr/>
      <dgm:t>
        <a:bodyPr/>
        <a:lstStyle/>
        <a:p>
          <a:pPr algn="just"/>
          <a:endParaRPr lang="es-MX" sz="2400" b="1"/>
        </a:p>
      </dgm:t>
    </dgm:pt>
    <dgm:pt modelId="{2F704DB5-E194-44F1-8EDE-E53B65C962E6}" type="pres">
      <dgm:prSet presAssocID="{277993F9-2992-4E02-A192-A525078597DB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C89CD50C-8C82-4939-BAA9-4FE353D323DA}" type="pres">
      <dgm:prSet presAssocID="{277993F9-2992-4E02-A192-A525078597DB}" presName="matrix" presStyleCnt="0"/>
      <dgm:spPr/>
    </dgm:pt>
    <dgm:pt modelId="{5585B076-2787-46C1-B12F-2056EF1ED89C}" type="pres">
      <dgm:prSet presAssocID="{277993F9-2992-4E02-A192-A525078597DB}" presName="tile1" presStyleLbl="node1" presStyleIdx="0" presStyleCnt="4" custLinFactNeighborX="0"/>
      <dgm:spPr/>
      <dgm:t>
        <a:bodyPr/>
        <a:lstStyle/>
        <a:p>
          <a:endParaRPr lang="es-MX"/>
        </a:p>
      </dgm:t>
    </dgm:pt>
    <dgm:pt modelId="{99B20EDD-934E-4CA9-A808-AC91646C3D6F}" type="pres">
      <dgm:prSet presAssocID="{277993F9-2992-4E02-A192-A525078597D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D377380-2E88-4893-AC48-FD5268BEDDCB}" type="pres">
      <dgm:prSet presAssocID="{277993F9-2992-4E02-A192-A525078597DB}" presName="tile2" presStyleLbl="node1" presStyleIdx="1" presStyleCnt="4"/>
      <dgm:spPr/>
      <dgm:t>
        <a:bodyPr/>
        <a:lstStyle/>
        <a:p>
          <a:endParaRPr lang="es-MX"/>
        </a:p>
      </dgm:t>
    </dgm:pt>
    <dgm:pt modelId="{9D62109A-BCCD-4881-BFEA-2A01F41C6719}" type="pres">
      <dgm:prSet presAssocID="{277993F9-2992-4E02-A192-A525078597D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B1F9EFA-A147-4C85-A500-818DBE662203}" type="pres">
      <dgm:prSet presAssocID="{277993F9-2992-4E02-A192-A525078597DB}" presName="tile3" presStyleLbl="node1" presStyleIdx="2" presStyleCnt="4"/>
      <dgm:spPr/>
      <dgm:t>
        <a:bodyPr/>
        <a:lstStyle/>
        <a:p>
          <a:endParaRPr lang="es-MX"/>
        </a:p>
      </dgm:t>
    </dgm:pt>
    <dgm:pt modelId="{65E57E95-E6AD-4E9C-AEEA-EAC41AEC2607}" type="pres">
      <dgm:prSet presAssocID="{277993F9-2992-4E02-A192-A525078597D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8BFC013-F776-4505-9787-7AA84F596B79}" type="pres">
      <dgm:prSet presAssocID="{277993F9-2992-4E02-A192-A525078597DB}" presName="tile4" presStyleLbl="node1" presStyleIdx="3" presStyleCnt="4"/>
      <dgm:spPr/>
      <dgm:t>
        <a:bodyPr/>
        <a:lstStyle/>
        <a:p>
          <a:endParaRPr lang="es-MX"/>
        </a:p>
      </dgm:t>
    </dgm:pt>
    <dgm:pt modelId="{DE7FF0FD-0ED5-4987-9B5B-61E52F2AB415}" type="pres">
      <dgm:prSet presAssocID="{277993F9-2992-4E02-A192-A525078597D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1B9C39C-4F54-4688-890B-25E7C025BB33}" type="pres">
      <dgm:prSet presAssocID="{277993F9-2992-4E02-A192-A525078597DB}" presName="centerTile" presStyleLbl="fgShp" presStyleIdx="0" presStyleCnt="1" custScaleY="86625">
        <dgm:presLayoutVars>
          <dgm:chMax val="0"/>
          <dgm:chPref val="0"/>
        </dgm:presLayoutVars>
      </dgm:prSet>
      <dgm:spPr/>
      <dgm:t>
        <a:bodyPr/>
        <a:lstStyle/>
        <a:p>
          <a:endParaRPr lang="es-MX"/>
        </a:p>
      </dgm:t>
    </dgm:pt>
  </dgm:ptLst>
  <dgm:cxnLst>
    <dgm:cxn modelId="{12C15FD0-B50E-443B-B844-71B3D0BB5156}" srcId="{F2D22ABA-1D72-411F-8E4B-6DA01D711361}" destId="{A9022838-FD58-46CC-B9CB-11CE3DBD8C70}" srcOrd="0" destOrd="0" parTransId="{74EEDF41-2CE8-4FA9-89A2-C4FA4138C4BC}" sibTransId="{9520D9AB-7B81-4587-875F-CA445F20F14C}"/>
    <dgm:cxn modelId="{42D0E9FE-ECD7-42BF-9F2D-A01D43086D9A}" srcId="{F2D22ABA-1D72-411F-8E4B-6DA01D711361}" destId="{F2E0F5AD-B992-42D4-B0AF-6B1641826033}" srcOrd="2" destOrd="0" parTransId="{4236FB19-3936-40CC-B281-11C67FA34C5B}" sibTransId="{16B53995-8935-4AFA-98EB-528980C2CAC2}"/>
    <dgm:cxn modelId="{BB10A697-477D-4BD1-8963-D98EC1AB9F49}" type="presOf" srcId="{A9022838-FD58-46CC-B9CB-11CE3DBD8C70}" destId="{99B20EDD-934E-4CA9-A808-AC91646C3D6F}" srcOrd="1" destOrd="0" presId="urn:microsoft.com/office/officeart/2005/8/layout/matrix1"/>
    <dgm:cxn modelId="{11B6A39F-CE85-4E25-9E3E-CC8091998FA2}" type="presOf" srcId="{277993F9-2992-4E02-A192-A525078597DB}" destId="{2F704DB5-E194-44F1-8EDE-E53B65C962E6}" srcOrd="0" destOrd="0" presId="urn:microsoft.com/office/officeart/2005/8/layout/matrix1"/>
    <dgm:cxn modelId="{AB322099-296B-4144-A4DE-B9C59A7ED507}" srcId="{F2D22ABA-1D72-411F-8E4B-6DA01D711361}" destId="{A9755E71-DCDB-4879-844B-494F65254B73}" srcOrd="3" destOrd="0" parTransId="{A8E32B51-8911-40E6-9C6A-DB8CC2922765}" sibTransId="{F00CFA8B-4B90-4E17-9503-BA942518FDE2}"/>
    <dgm:cxn modelId="{147DFFB2-B569-497B-9142-A770ABD4BBEA}" type="presOf" srcId="{A9755E71-DCDB-4879-844B-494F65254B73}" destId="{DE7FF0FD-0ED5-4987-9B5B-61E52F2AB415}" srcOrd="1" destOrd="0" presId="urn:microsoft.com/office/officeart/2005/8/layout/matrix1"/>
    <dgm:cxn modelId="{16CC649D-6DC9-43F4-83F6-21487105F82B}" type="presOf" srcId="{A9755E71-DCDB-4879-844B-494F65254B73}" destId="{18BFC013-F776-4505-9787-7AA84F596B79}" srcOrd="0" destOrd="0" presId="urn:microsoft.com/office/officeart/2005/8/layout/matrix1"/>
    <dgm:cxn modelId="{F766FE8A-3C09-4B70-A036-397719E0AD37}" type="presOf" srcId="{E1A4D49E-9AF8-446F-BCBA-97577473BB3B}" destId="{9D62109A-BCCD-4881-BFEA-2A01F41C6719}" srcOrd="1" destOrd="0" presId="urn:microsoft.com/office/officeart/2005/8/layout/matrix1"/>
    <dgm:cxn modelId="{75F5D962-3B15-43C9-99C1-8C37964344D5}" type="presOf" srcId="{A9022838-FD58-46CC-B9CB-11CE3DBD8C70}" destId="{5585B076-2787-46C1-B12F-2056EF1ED89C}" srcOrd="0" destOrd="0" presId="urn:microsoft.com/office/officeart/2005/8/layout/matrix1"/>
    <dgm:cxn modelId="{340BA279-E1D0-4DB6-857F-87451D02E249}" srcId="{F2D22ABA-1D72-411F-8E4B-6DA01D711361}" destId="{E1A4D49E-9AF8-446F-BCBA-97577473BB3B}" srcOrd="1" destOrd="0" parTransId="{51C25A93-5F10-4A0D-BB81-1AEE7D5436EA}" sibTransId="{8F6DB71B-2DCD-46FF-A46A-E395D3980F08}"/>
    <dgm:cxn modelId="{284A198C-D5DF-46F1-9890-896127C4A3F0}" type="presOf" srcId="{F2E0F5AD-B992-42D4-B0AF-6B1641826033}" destId="{DB1F9EFA-A147-4C85-A500-818DBE662203}" srcOrd="0" destOrd="0" presId="urn:microsoft.com/office/officeart/2005/8/layout/matrix1"/>
    <dgm:cxn modelId="{E45922DD-65A6-4060-9540-EE95886FA203}" type="presOf" srcId="{F2D22ABA-1D72-411F-8E4B-6DA01D711361}" destId="{71B9C39C-4F54-4688-890B-25E7C025BB33}" srcOrd="0" destOrd="0" presId="urn:microsoft.com/office/officeart/2005/8/layout/matrix1"/>
    <dgm:cxn modelId="{325BA086-27E9-4D15-946A-7E098D3BDD43}" type="presOf" srcId="{F2E0F5AD-B992-42D4-B0AF-6B1641826033}" destId="{65E57E95-E6AD-4E9C-AEEA-EAC41AEC2607}" srcOrd="1" destOrd="0" presId="urn:microsoft.com/office/officeart/2005/8/layout/matrix1"/>
    <dgm:cxn modelId="{FBFAAB63-25F7-47A8-8505-7C66D5DD85C3}" srcId="{277993F9-2992-4E02-A192-A525078597DB}" destId="{F2D22ABA-1D72-411F-8E4B-6DA01D711361}" srcOrd="0" destOrd="0" parTransId="{AE2027D7-F42F-40FF-BEAA-592420FB354B}" sibTransId="{7CD6AA2C-5E1A-4E78-8D85-FFC1C4ACD557}"/>
    <dgm:cxn modelId="{E33A3124-F6D7-4F6B-9AD9-2AC13EEA8B9F}" type="presOf" srcId="{E1A4D49E-9AF8-446F-BCBA-97577473BB3B}" destId="{2D377380-2E88-4893-AC48-FD5268BEDDCB}" srcOrd="0" destOrd="0" presId="urn:microsoft.com/office/officeart/2005/8/layout/matrix1"/>
    <dgm:cxn modelId="{4FEAD45C-57C4-471A-BE7B-58A4E0049410}" type="presParOf" srcId="{2F704DB5-E194-44F1-8EDE-E53B65C962E6}" destId="{C89CD50C-8C82-4939-BAA9-4FE353D323DA}" srcOrd="0" destOrd="0" presId="urn:microsoft.com/office/officeart/2005/8/layout/matrix1"/>
    <dgm:cxn modelId="{2C95F256-4BC5-417E-A2F8-C533051612F6}" type="presParOf" srcId="{C89CD50C-8C82-4939-BAA9-4FE353D323DA}" destId="{5585B076-2787-46C1-B12F-2056EF1ED89C}" srcOrd="0" destOrd="0" presId="urn:microsoft.com/office/officeart/2005/8/layout/matrix1"/>
    <dgm:cxn modelId="{F945E0A1-6595-455C-9ABD-5F0C9313FF8B}" type="presParOf" srcId="{C89CD50C-8C82-4939-BAA9-4FE353D323DA}" destId="{99B20EDD-934E-4CA9-A808-AC91646C3D6F}" srcOrd="1" destOrd="0" presId="urn:microsoft.com/office/officeart/2005/8/layout/matrix1"/>
    <dgm:cxn modelId="{AEB0E930-7210-489C-9BA6-88E0A5BD7E77}" type="presParOf" srcId="{C89CD50C-8C82-4939-BAA9-4FE353D323DA}" destId="{2D377380-2E88-4893-AC48-FD5268BEDDCB}" srcOrd="2" destOrd="0" presId="urn:microsoft.com/office/officeart/2005/8/layout/matrix1"/>
    <dgm:cxn modelId="{F296069A-93E8-4800-B5F9-685982F4A17B}" type="presParOf" srcId="{C89CD50C-8C82-4939-BAA9-4FE353D323DA}" destId="{9D62109A-BCCD-4881-BFEA-2A01F41C6719}" srcOrd="3" destOrd="0" presId="urn:microsoft.com/office/officeart/2005/8/layout/matrix1"/>
    <dgm:cxn modelId="{CEC48D06-4D16-4608-A715-9BFD7A300DDE}" type="presParOf" srcId="{C89CD50C-8C82-4939-BAA9-4FE353D323DA}" destId="{DB1F9EFA-A147-4C85-A500-818DBE662203}" srcOrd="4" destOrd="0" presId="urn:microsoft.com/office/officeart/2005/8/layout/matrix1"/>
    <dgm:cxn modelId="{591F9223-A6E8-4D25-87F8-2D51A9FA2E04}" type="presParOf" srcId="{C89CD50C-8C82-4939-BAA9-4FE353D323DA}" destId="{65E57E95-E6AD-4E9C-AEEA-EAC41AEC2607}" srcOrd="5" destOrd="0" presId="urn:microsoft.com/office/officeart/2005/8/layout/matrix1"/>
    <dgm:cxn modelId="{2A52F7E4-1127-48BF-B0F1-1A00286E8B87}" type="presParOf" srcId="{C89CD50C-8C82-4939-BAA9-4FE353D323DA}" destId="{18BFC013-F776-4505-9787-7AA84F596B79}" srcOrd="6" destOrd="0" presId="urn:microsoft.com/office/officeart/2005/8/layout/matrix1"/>
    <dgm:cxn modelId="{5E88B0A3-C854-4BC8-87C7-E81AD0612368}" type="presParOf" srcId="{C89CD50C-8C82-4939-BAA9-4FE353D323DA}" destId="{DE7FF0FD-0ED5-4987-9B5B-61E52F2AB415}" srcOrd="7" destOrd="0" presId="urn:microsoft.com/office/officeart/2005/8/layout/matrix1"/>
    <dgm:cxn modelId="{DE4D4D3B-5BCB-4AB7-AAED-0B7A8FBF7ABA}" type="presParOf" srcId="{2F704DB5-E194-44F1-8EDE-E53B65C962E6}" destId="{71B9C39C-4F54-4688-890B-25E7C025BB3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BCBC3923-45AB-4EC2-A761-6D8936F8E3D3}">
      <dgm:prSet custT="1"/>
      <dgm:spPr/>
      <dgm:t>
        <a:bodyPr/>
        <a:lstStyle/>
        <a:p>
          <a:pPr algn="ctr"/>
          <a:r>
            <a:rPr lang="es-ES" sz="2200" b="1" cap="small" baseline="0" dirty="0"/>
            <a:t>Pre-operativas</a:t>
          </a:r>
        </a:p>
        <a:p>
          <a:pPr algn="ctr"/>
          <a:r>
            <a:rPr lang="es-ES" sz="1800" dirty="0"/>
            <a:t>Previo a la fecha de operación  comercial</a:t>
          </a:r>
        </a:p>
        <a:p>
          <a:pPr algn="ctr"/>
          <a:r>
            <a:rPr lang="es-ES" sz="1800" dirty="0"/>
            <a:t>(Se entregan a la Cámara)</a:t>
          </a:r>
        </a:p>
      </dgm:t>
    </dgm:pt>
    <dgm:pt modelId="{EBCDC882-BC25-4443-8A48-987EBFC33BA7}" type="parTrans" cxnId="{06B93604-00DE-4F22-81A7-70C9F77CF671}">
      <dgm:prSet/>
      <dgm:spPr/>
      <dgm:t>
        <a:bodyPr/>
        <a:lstStyle/>
        <a:p>
          <a:endParaRPr lang="es-ES" sz="1600"/>
        </a:p>
      </dgm:t>
    </dgm:pt>
    <dgm:pt modelId="{214BD0EB-6C86-41D6-BD88-283FF5D8D874}" type="sibTrans" cxnId="{06B93604-00DE-4F22-81A7-70C9F77CF671}">
      <dgm:prSet/>
      <dgm:spPr/>
      <dgm:t>
        <a:bodyPr/>
        <a:lstStyle/>
        <a:p>
          <a:endParaRPr lang="es-ES" sz="1600"/>
        </a:p>
      </dgm:t>
    </dgm:pt>
    <dgm:pt modelId="{E0D87056-B52C-41A0-A690-5CF856943AF1}">
      <dgm:prSet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es-ES" sz="2200" b="1" cap="small" baseline="0" dirty="0"/>
            <a:t>Operativas</a:t>
          </a:r>
        </a:p>
        <a:p>
          <a:r>
            <a:rPr lang="es-ES" sz="1800" dirty="0"/>
            <a:t>A partir de la operación comercial</a:t>
          </a:r>
        </a:p>
        <a:p>
          <a:r>
            <a:rPr lang="es-ES" sz="1800" dirty="0"/>
            <a:t>(Se entregan en la Cámara)</a:t>
          </a:r>
        </a:p>
      </dgm:t>
    </dgm:pt>
    <dgm:pt modelId="{9D55C359-3311-491C-B505-3A4382D45528}" type="parTrans" cxnId="{6BB3FA10-5590-45B7-8A4A-739AF9E361DF}">
      <dgm:prSet/>
      <dgm:spPr/>
      <dgm:t>
        <a:bodyPr/>
        <a:lstStyle/>
        <a:p>
          <a:endParaRPr lang="es-ES" sz="1600"/>
        </a:p>
      </dgm:t>
    </dgm:pt>
    <dgm:pt modelId="{590E8853-5FCA-4514-86C3-3A877E3888C8}" type="sibTrans" cxnId="{6BB3FA10-5590-45B7-8A4A-739AF9E361DF}">
      <dgm:prSet/>
      <dgm:spPr/>
      <dgm:t>
        <a:bodyPr/>
        <a:lstStyle/>
        <a:p>
          <a:endParaRPr lang="es-ES" sz="1600"/>
        </a:p>
      </dgm:t>
    </dgm:pt>
    <dgm:pt modelId="{4C2B5BE7-968E-4B77-83C6-741A5244229A}">
      <dgm:prSet phldrT="[Texto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2000" b="1" dirty="0"/>
            <a:t>GARANTÍAS DE CUMPLIMIENTO DEL COMPRADOR</a:t>
          </a:r>
          <a:endParaRPr lang="es-ES" sz="1800" b="1" dirty="0"/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8A2E1ECF-3085-4419-967C-96A642DF062F}" type="pres">
      <dgm:prSet presAssocID="{4C2B5BE7-968E-4B77-83C6-741A5244229A}" presName="linNode" presStyleCnt="0"/>
      <dgm:spPr/>
    </dgm:pt>
    <dgm:pt modelId="{55F4FA89-EDF8-43DB-9273-AD4EC82F8515}" type="pres">
      <dgm:prSet presAssocID="{4C2B5BE7-968E-4B77-83C6-741A5244229A}" presName="parentShp" presStyleLbl="node1" presStyleIdx="0" presStyleCnt="3" custScaleX="2000000" custScaleY="43168" custLinFactNeighborX="12333" custLinFactNeighborY="-82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EE1DCD5-D32A-47FB-BE3B-8CD832B73ADE}" type="pres">
      <dgm:prSet presAssocID="{4C2B5BE7-968E-4B77-83C6-741A5244229A}" presName="childShp" presStyleLbl="bgAccFollowNode1" presStyleIdx="0" presStyleCnt="3" custScaleX="101602" custScaleY="40658" custLinFactX="-188718" custLinFactNeighborX="-200000" custLinFactNeighborY="0">
        <dgm:presLayoutVars>
          <dgm:bulletEnabled val="1"/>
        </dgm:presLayoutVars>
      </dgm:prSet>
      <dgm:spPr/>
    </dgm:pt>
    <dgm:pt modelId="{5451EB1C-2603-4B0E-9047-8E4087E6FAEC}" type="pres">
      <dgm:prSet presAssocID="{4CD31ED3-5D30-427C-99EF-69A861B97F4B}" presName="spacing" presStyleCnt="0"/>
      <dgm:spPr/>
    </dgm:pt>
    <dgm:pt modelId="{58D96D0C-2EEE-4772-8759-80452E6254D5}" type="pres">
      <dgm:prSet presAssocID="{BCBC3923-45AB-4EC2-A761-6D8936F8E3D3}" presName="linNode" presStyleCnt="0"/>
      <dgm:spPr/>
    </dgm:pt>
    <dgm:pt modelId="{9E7FD47A-F8E7-4CD4-AE7F-FF1E8BADCFAA}" type="pres">
      <dgm:prSet presAssocID="{BCBC3923-45AB-4EC2-A761-6D8936F8E3D3}" presName="parentShp" presStyleLbl="node1" presStyleIdx="1" presStyleCnt="3" custLinFactNeighborX="486" custLinFactNeighborY="-276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8AC1DB9-E822-4B08-8B23-04E7DBEDD6D3}" type="pres">
      <dgm:prSet presAssocID="{BCBC3923-45AB-4EC2-A761-6D8936F8E3D3}" presName="childShp" presStyleLbl="bgAccFollowNode1" presStyleIdx="1" presStyleCnt="3">
        <dgm:presLayoutVars>
          <dgm:bulletEnabled val="1"/>
        </dgm:presLayoutVars>
      </dgm:prSet>
      <dgm:spPr/>
    </dgm:pt>
    <dgm:pt modelId="{EBB1B100-C2C1-4612-A5D0-C67C98841119}" type="pres">
      <dgm:prSet presAssocID="{214BD0EB-6C86-41D6-BD88-283FF5D8D874}" presName="spacing" presStyleCnt="0"/>
      <dgm:spPr/>
    </dgm:pt>
    <dgm:pt modelId="{BB62413F-B886-4966-B4D1-3B4268ED6F76}" type="pres">
      <dgm:prSet presAssocID="{E0D87056-B52C-41A0-A690-5CF856943AF1}" presName="linNode" presStyleCnt="0"/>
      <dgm:spPr/>
    </dgm:pt>
    <dgm:pt modelId="{DC1C7E69-9B7C-4C18-A042-AD8A2DCFC916}" type="pres">
      <dgm:prSet presAssocID="{E0D87056-B52C-41A0-A690-5CF856943AF1}" presName="parentShp" presStyleLbl="node1" presStyleIdx="2" presStyleCnt="3" custScaleY="10003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E1076B9-76F5-4713-A251-FE9BCD73808D}" type="pres">
      <dgm:prSet presAssocID="{E0D87056-B52C-41A0-A690-5CF856943AF1}" presName="childShp" presStyleLbl="bgAccFollowNode1" presStyleIdx="2" presStyleCnt="3">
        <dgm:presLayoutVars>
          <dgm:bulletEnabled val="1"/>
        </dgm:presLayoutVars>
      </dgm:prSet>
      <dgm:spPr>
        <a:solidFill>
          <a:schemeClr val="bg1">
            <a:lumMod val="75000"/>
            <a:alpha val="35000"/>
          </a:schemeClr>
        </a:solidFill>
      </dgm:spPr>
    </dgm:pt>
  </dgm:ptLst>
  <dgm:cxnLst>
    <dgm:cxn modelId="{129E0555-A48E-4302-A285-B300AAA70B87}" type="presOf" srcId="{E0D87056-B52C-41A0-A690-5CF856943AF1}" destId="{DC1C7E69-9B7C-4C18-A042-AD8A2DCFC916}" srcOrd="0" destOrd="0" presId="urn:microsoft.com/office/officeart/2005/8/layout/vList6"/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E8C46633-02D8-4058-B38F-A4B500FC4334}" type="presOf" srcId="{0AF57CDA-1347-4211-86F0-2D8B042A733D}" destId="{DEB677F4-CD11-4792-BEAC-666750E5B581}" srcOrd="0" destOrd="0" presId="urn:microsoft.com/office/officeart/2005/8/layout/vList6"/>
    <dgm:cxn modelId="{37751A86-E8F7-4715-A32A-7F775EA17F3D}" type="presOf" srcId="{4C2B5BE7-968E-4B77-83C6-741A5244229A}" destId="{55F4FA89-EDF8-43DB-9273-AD4EC82F8515}" srcOrd="0" destOrd="0" presId="urn:microsoft.com/office/officeart/2005/8/layout/vList6"/>
    <dgm:cxn modelId="{B48AB3CE-9E94-43F9-B42A-B30D53132C0C}" type="presOf" srcId="{BCBC3923-45AB-4EC2-A761-6D8936F8E3D3}" destId="{9E7FD47A-F8E7-4CD4-AE7F-FF1E8BADCFAA}" srcOrd="0" destOrd="0" presId="urn:microsoft.com/office/officeart/2005/8/layout/vList6"/>
    <dgm:cxn modelId="{06B93604-00DE-4F22-81A7-70C9F77CF671}" srcId="{0AF57CDA-1347-4211-86F0-2D8B042A733D}" destId="{BCBC3923-45AB-4EC2-A761-6D8936F8E3D3}" srcOrd="1" destOrd="0" parTransId="{EBCDC882-BC25-4443-8A48-987EBFC33BA7}" sibTransId="{214BD0EB-6C86-41D6-BD88-283FF5D8D874}"/>
    <dgm:cxn modelId="{6BB3FA10-5590-45B7-8A4A-739AF9E361DF}" srcId="{0AF57CDA-1347-4211-86F0-2D8B042A733D}" destId="{E0D87056-B52C-41A0-A690-5CF856943AF1}" srcOrd="2" destOrd="0" parTransId="{9D55C359-3311-491C-B505-3A4382D45528}" sibTransId="{590E8853-5FCA-4514-86C3-3A877E3888C8}"/>
    <dgm:cxn modelId="{599BDCE7-AD8D-4AE0-BBA1-E4ABC79546DA}" type="presParOf" srcId="{DEB677F4-CD11-4792-BEAC-666750E5B581}" destId="{8A2E1ECF-3085-4419-967C-96A642DF062F}" srcOrd="0" destOrd="0" presId="urn:microsoft.com/office/officeart/2005/8/layout/vList6"/>
    <dgm:cxn modelId="{80EE7D80-3580-4E3B-B64B-96CCE79A689B}" type="presParOf" srcId="{8A2E1ECF-3085-4419-967C-96A642DF062F}" destId="{55F4FA89-EDF8-43DB-9273-AD4EC82F8515}" srcOrd="0" destOrd="0" presId="urn:microsoft.com/office/officeart/2005/8/layout/vList6"/>
    <dgm:cxn modelId="{2A2EB258-5F59-4617-8221-0DF0C0AEC41E}" type="presParOf" srcId="{8A2E1ECF-3085-4419-967C-96A642DF062F}" destId="{DEE1DCD5-D32A-47FB-BE3B-8CD832B73ADE}" srcOrd="1" destOrd="0" presId="urn:microsoft.com/office/officeart/2005/8/layout/vList6"/>
    <dgm:cxn modelId="{44A18FFB-F2C0-47E4-8EA6-AEFECA292153}" type="presParOf" srcId="{DEB677F4-CD11-4792-BEAC-666750E5B581}" destId="{5451EB1C-2603-4B0E-9047-8E4087E6FAEC}" srcOrd="1" destOrd="0" presId="urn:microsoft.com/office/officeart/2005/8/layout/vList6"/>
    <dgm:cxn modelId="{C807CBD2-FCA8-4C0C-B341-1553A7FC5CEF}" type="presParOf" srcId="{DEB677F4-CD11-4792-BEAC-666750E5B581}" destId="{58D96D0C-2EEE-4772-8759-80452E6254D5}" srcOrd="2" destOrd="0" presId="urn:microsoft.com/office/officeart/2005/8/layout/vList6"/>
    <dgm:cxn modelId="{FB784EAB-ECC8-47F2-A964-CAEBE50182A7}" type="presParOf" srcId="{58D96D0C-2EEE-4772-8759-80452E6254D5}" destId="{9E7FD47A-F8E7-4CD4-AE7F-FF1E8BADCFAA}" srcOrd="0" destOrd="0" presId="urn:microsoft.com/office/officeart/2005/8/layout/vList6"/>
    <dgm:cxn modelId="{011DB871-FB27-4C85-9E67-08C5A498DC1E}" type="presParOf" srcId="{58D96D0C-2EEE-4772-8759-80452E6254D5}" destId="{48AC1DB9-E822-4B08-8B23-04E7DBEDD6D3}" srcOrd="1" destOrd="0" presId="urn:microsoft.com/office/officeart/2005/8/layout/vList6"/>
    <dgm:cxn modelId="{2730D696-D310-4986-8666-B64997F64265}" type="presParOf" srcId="{DEB677F4-CD11-4792-BEAC-666750E5B581}" destId="{EBB1B100-C2C1-4612-A5D0-C67C98841119}" srcOrd="3" destOrd="0" presId="urn:microsoft.com/office/officeart/2005/8/layout/vList6"/>
    <dgm:cxn modelId="{985ED78E-6CE4-4D01-A2E4-8877D2321EAE}" type="presParOf" srcId="{DEB677F4-CD11-4792-BEAC-666750E5B581}" destId="{BB62413F-B886-4966-B4D1-3B4268ED6F76}" srcOrd="4" destOrd="0" presId="urn:microsoft.com/office/officeart/2005/8/layout/vList6"/>
    <dgm:cxn modelId="{C2E981C4-02ED-4E26-8BC6-6D56D0655682}" type="presParOf" srcId="{BB62413F-B886-4966-B4D1-3B4268ED6F76}" destId="{DC1C7E69-9B7C-4C18-A042-AD8A2DCFC916}" srcOrd="0" destOrd="0" presId="urn:microsoft.com/office/officeart/2005/8/layout/vList6"/>
    <dgm:cxn modelId="{EE2A2E7B-A6BF-4715-9DDE-486A0B7AFE63}" type="presParOf" srcId="{BB62413F-B886-4966-B4D1-3B4268ED6F76}" destId="{EE1076B9-76F5-4713-A251-FE9BCD73808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</dgm:ptLst>
  <dgm:cxnLst>
    <dgm:cxn modelId="{DA318569-9DEE-4FEB-B527-C0C867DB0E5D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EBF4E97-42DE-4BF6-BEBA-A63F0555DC7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30D43946-6828-4238-96B6-4BB5DC432ED8}">
      <dgm:prSet phldrT="[Texto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dirty="0">
              <a:solidFill>
                <a:schemeClr val="bg1"/>
              </a:solidFill>
            </a:rPr>
            <a:t>Tipos de Garantías</a:t>
          </a:r>
        </a:p>
      </dgm:t>
    </dgm:pt>
    <dgm:pt modelId="{45D9C50F-75EE-4A58-A8DA-A345712D8B00}" type="parTrans" cxnId="{688883A1-3A96-4690-9C64-3889D4BB9235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57E21D63-A152-4512-9267-384306B7455D}" type="sibTrans" cxnId="{688883A1-3A96-4690-9C64-3889D4BB9235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CB30F656-709A-462E-A766-FC4847356AB1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endParaRPr lang="es-MX" b="1" dirty="0">
            <a:solidFill>
              <a:schemeClr val="bg1"/>
            </a:solidFill>
          </a:endParaRPr>
        </a:p>
        <a:p>
          <a:pPr algn="ctr"/>
          <a:r>
            <a:rPr lang="es-MX" b="1" dirty="0">
              <a:solidFill>
                <a:schemeClr val="bg1"/>
              </a:solidFill>
            </a:rPr>
            <a:t>Cartas de Crédito:</a:t>
          </a:r>
        </a:p>
        <a:p>
          <a:pPr algn="l"/>
          <a:r>
            <a:rPr lang="es-MX">
              <a:solidFill>
                <a:schemeClr val="bg1"/>
              </a:solidFill>
            </a:rPr>
            <a:t>-Expedidas </a:t>
          </a:r>
          <a:r>
            <a:rPr lang="es-MX" dirty="0">
              <a:solidFill>
                <a:schemeClr val="bg1"/>
              </a:solidFill>
            </a:rPr>
            <a:t>por las instituciones bancarias </a:t>
          </a:r>
        </a:p>
        <a:p>
          <a:pPr algn="l"/>
          <a:r>
            <a:rPr lang="es-MX">
              <a:solidFill>
                <a:schemeClr val="bg1"/>
              </a:solidFill>
            </a:rPr>
            <a:t>-Ser </a:t>
          </a:r>
          <a:r>
            <a:rPr lang="es-MX" dirty="0">
              <a:solidFill>
                <a:schemeClr val="bg1"/>
              </a:solidFill>
            </a:rPr>
            <a:t>presentadas en Pesos o Dólares</a:t>
          </a:r>
        </a:p>
        <a:p>
          <a:pPr algn="just"/>
          <a:endParaRPr lang="es-MX" dirty="0">
            <a:solidFill>
              <a:schemeClr val="bg1"/>
            </a:solidFill>
          </a:endParaRPr>
        </a:p>
      </dgm:t>
    </dgm:pt>
    <dgm:pt modelId="{12775F42-BAD2-4A37-A1DA-D965E1E8FE2B}" type="parTrans" cxnId="{3FE32CD6-F7F2-4234-B96D-0421A0134785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FB5E899B-86C4-4D54-B9A3-41E6E3C92694}" type="sibTrans" cxnId="{3FE32CD6-F7F2-4234-B96D-0421A0134785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5F1704E5-5084-4DE5-8783-D91497038880}">
      <dgm:prSet phldrT="[Texto]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es-MX" b="1" dirty="0">
              <a:solidFill>
                <a:schemeClr val="bg1"/>
              </a:solidFill>
            </a:rPr>
            <a:t>Líquida en la modalidad depósito en efectivo:</a:t>
          </a:r>
        </a:p>
        <a:p>
          <a:pPr algn="ctr"/>
          <a:endParaRPr lang="es-MX" b="1" dirty="0">
            <a:solidFill>
              <a:schemeClr val="bg1"/>
            </a:solidFill>
          </a:endParaRPr>
        </a:p>
        <a:p>
          <a:pPr algn="just"/>
          <a:r>
            <a:rPr lang="es-MX">
              <a:solidFill>
                <a:schemeClr val="bg1"/>
              </a:solidFill>
            </a:rPr>
            <a:t>-Realizarse </a:t>
          </a:r>
          <a:r>
            <a:rPr lang="es-MX" dirty="0">
              <a:solidFill>
                <a:schemeClr val="bg1"/>
              </a:solidFill>
            </a:rPr>
            <a:t>mediante transferencia electrónica</a:t>
          </a:r>
        </a:p>
        <a:p>
          <a:pPr algn="just"/>
          <a:endParaRPr lang="es-MX" dirty="0">
            <a:solidFill>
              <a:schemeClr val="bg1"/>
            </a:solidFill>
          </a:endParaRPr>
        </a:p>
      </dgm:t>
    </dgm:pt>
    <dgm:pt modelId="{97DB7331-D15B-471D-8EA3-F464B9912D4D}" type="parTrans" cxnId="{F646079C-C339-4283-B84D-B2E03C22B0DF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6F2A8280-764E-4B11-9983-0C0D4A784C7E}" type="sibTrans" cxnId="{F646079C-C339-4283-B84D-B2E03C22B0DF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0F5E1556-D9AD-4D0C-A177-E0AA9AD9EB8F}">
      <dgm:prSet phldrT="[Texto]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es-MX" b="1" dirty="0">
              <a:solidFill>
                <a:schemeClr val="bg1"/>
              </a:solidFill>
            </a:rPr>
            <a:t>Corporativas:</a:t>
          </a:r>
        </a:p>
        <a:p>
          <a:pPr algn="ctr"/>
          <a:endParaRPr lang="es-MX" b="1" dirty="0">
            <a:solidFill>
              <a:schemeClr val="bg1"/>
            </a:solidFill>
          </a:endParaRPr>
        </a:p>
        <a:p>
          <a:pPr algn="just"/>
          <a:r>
            <a:rPr lang="es-MX">
              <a:solidFill>
                <a:schemeClr val="bg1"/>
              </a:solidFill>
            </a:rPr>
            <a:t>-El </a:t>
          </a:r>
          <a:r>
            <a:rPr lang="es-MX" dirty="0">
              <a:solidFill>
                <a:schemeClr val="bg1"/>
              </a:solidFill>
            </a:rPr>
            <a:t>garante de la Contraparte será obligado solidario</a:t>
          </a:r>
        </a:p>
        <a:p>
          <a:pPr algn="ctr"/>
          <a:endParaRPr lang="es-MX" dirty="0">
            <a:solidFill>
              <a:schemeClr val="bg1"/>
            </a:solidFill>
          </a:endParaRPr>
        </a:p>
      </dgm:t>
    </dgm:pt>
    <dgm:pt modelId="{3094B9A3-92FD-49F4-BFB5-80D67F335CB9}" type="parTrans" cxnId="{87B9801F-A816-42F8-9804-99171841673E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F7C639C8-E4FD-4B07-909A-468DA7E34EAB}" type="sibTrans" cxnId="{87B9801F-A816-42F8-9804-99171841673E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D28C62A6-CF89-494D-B447-538C87934CBF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/>
          <a:r>
            <a:rPr lang="es-MX" b="1" dirty="0"/>
            <a:t>Exposición Permitida  sin Garantía Líquida:</a:t>
          </a:r>
        </a:p>
        <a:p>
          <a:pPr algn="just"/>
          <a:r>
            <a:rPr lang="es-MX" dirty="0"/>
            <a:t>-Valor máximo de las obligaciones que un Comprador puede asumir sin necesidad de otorgar una Garantía</a:t>
          </a:r>
          <a:endParaRPr lang="es-MX" b="0" dirty="0"/>
        </a:p>
      </dgm:t>
    </dgm:pt>
    <dgm:pt modelId="{08F58950-8BF8-47B0-8291-ADA18DC8958E}" type="parTrans" cxnId="{7593370B-6BEF-477D-98C7-F8B0A5E7DB86}">
      <dgm:prSet/>
      <dgm:spPr/>
      <dgm:t>
        <a:bodyPr/>
        <a:lstStyle/>
        <a:p>
          <a:endParaRPr lang="es-MX"/>
        </a:p>
      </dgm:t>
    </dgm:pt>
    <dgm:pt modelId="{77775527-5592-4FA9-B495-5C38900443E4}" type="sibTrans" cxnId="{7593370B-6BEF-477D-98C7-F8B0A5E7DB86}">
      <dgm:prSet/>
      <dgm:spPr/>
      <dgm:t>
        <a:bodyPr/>
        <a:lstStyle/>
        <a:p>
          <a:endParaRPr lang="es-MX"/>
        </a:p>
      </dgm:t>
    </dgm:pt>
    <dgm:pt modelId="{DF6CA903-5D2A-4B6A-97A6-A645FD31BA80}" type="pres">
      <dgm:prSet presAssocID="{4EBF4E97-42DE-4BF6-BEBA-A63F0555DC7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EF566D60-4D5A-4089-9372-D1184F99E84F}" type="pres">
      <dgm:prSet presAssocID="{30D43946-6828-4238-96B6-4BB5DC432ED8}" presName="roof" presStyleLbl="dkBgShp" presStyleIdx="0" presStyleCnt="2"/>
      <dgm:spPr/>
      <dgm:t>
        <a:bodyPr/>
        <a:lstStyle/>
        <a:p>
          <a:endParaRPr lang="es-MX"/>
        </a:p>
      </dgm:t>
    </dgm:pt>
    <dgm:pt modelId="{D1FAFDD3-4162-4A7B-AF59-864D3725CA0F}" type="pres">
      <dgm:prSet presAssocID="{30D43946-6828-4238-96B6-4BB5DC432ED8}" presName="pillars" presStyleCnt="0"/>
      <dgm:spPr/>
    </dgm:pt>
    <dgm:pt modelId="{AC4C6A91-D4A7-44BA-BA4F-DA298314DDBB}" type="pres">
      <dgm:prSet presAssocID="{30D43946-6828-4238-96B6-4BB5DC432ED8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13D5417-EF6C-41BF-9390-395367A2E978}" type="pres">
      <dgm:prSet presAssocID="{5F1704E5-5084-4DE5-8783-D91497038880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1DF3A1C-36FD-42AC-81E3-4D2A18E14259}" type="pres">
      <dgm:prSet presAssocID="{0F5E1556-D9AD-4D0C-A177-E0AA9AD9EB8F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9C7C47E-ECD3-487B-9C31-FE79706D2038}" type="pres">
      <dgm:prSet presAssocID="{D28C62A6-CF89-494D-B447-538C87934CBF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CAF22A1-AAA4-4FD9-B841-1ED5682D7C29}" type="pres">
      <dgm:prSet presAssocID="{30D43946-6828-4238-96B6-4BB5DC432ED8}" presName="base" presStyleLbl="dkBgShp" presStyleIdx="1" presStyleCnt="2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</dgm:pt>
  </dgm:ptLst>
  <dgm:cxnLst>
    <dgm:cxn modelId="{DE455633-461B-4395-9654-1E355920F9EE}" type="presOf" srcId="{4EBF4E97-42DE-4BF6-BEBA-A63F0555DC75}" destId="{DF6CA903-5D2A-4B6A-97A6-A645FD31BA80}" srcOrd="0" destOrd="0" presId="urn:microsoft.com/office/officeart/2005/8/layout/hList3"/>
    <dgm:cxn modelId="{5F03107F-1078-447C-8F1A-94A0BDA3DF6E}" type="presOf" srcId="{D28C62A6-CF89-494D-B447-538C87934CBF}" destId="{E9C7C47E-ECD3-487B-9C31-FE79706D2038}" srcOrd="0" destOrd="0" presId="urn:microsoft.com/office/officeart/2005/8/layout/hList3"/>
    <dgm:cxn modelId="{688883A1-3A96-4690-9C64-3889D4BB9235}" srcId="{4EBF4E97-42DE-4BF6-BEBA-A63F0555DC75}" destId="{30D43946-6828-4238-96B6-4BB5DC432ED8}" srcOrd="0" destOrd="0" parTransId="{45D9C50F-75EE-4A58-A8DA-A345712D8B00}" sibTransId="{57E21D63-A152-4512-9267-384306B7455D}"/>
    <dgm:cxn modelId="{7593370B-6BEF-477D-98C7-F8B0A5E7DB86}" srcId="{30D43946-6828-4238-96B6-4BB5DC432ED8}" destId="{D28C62A6-CF89-494D-B447-538C87934CBF}" srcOrd="3" destOrd="0" parTransId="{08F58950-8BF8-47B0-8291-ADA18DC8958E}" sibTransId="{77775527-5592-4FA9-B495-5C38900443E4}"/>
    <dgm:cxn modelId="{24B4A174-D4F0-4E02-A647-73ADE2DCB03A}" type="presOf" srcId="{5F1704E5-5084-4DE5-8783-D91497038880}" destId="{813D5417-EF6C-41BF-9390-395367A2E978}" srcOrd="0" destOrd="0" presId="urn:microsoft.com/office/officeart/2005/8/layout/hList3"/>
    <dgm:cxn modelId="{3FE32CD6-F7F2-4234-B96D-0421A0134785}" srcId="{30D43946-6828-4238-96B6-4BB5DC432ED8}" destId="{CB30F656-709A-462E-A766-FC4847356AB1}" srcOrd="0" destOrd="0" parTransId="{12775F42-BAD2-4A37-A1DA-D965E1E8FE2B}" sibTransId="{FB5E899B-86C4-4D54-B9A3-41E6E3C92694}"/>
    <dgm:cxn modelId="{FEBCE886-93F4-418A-8AE8-12D06FA4B89F}" type="presOf" srcId="{30D43946-6828-4238-96B6-4BB5DC432ED8}" destId="{EF566D60-4D5A-4089-9372-D1184F99E84F}" srcOrd="0" destOrd="0" presId="urn:microsoft.com/office/officeart/2005/8/layout/hList3"/>
    <dgm:cxn modelId="{F646079C-C339-4283-B84D-B2E03C22B0DF}" srcId="{30D43946-6828-4238-96B6-4BB5DC432ED8}" destId="{5F1704E5-5084-4DE5-8783-D91497038880}" srcOrd="1" destOrd="0" parTransId="{97DB7331-D15B-471D-8EA3-F464B9912D4D}" sibTransId="{6F2A8280-764E-4B11-9983-0C0D4A784C7E}"/>
    <dgm:cxn modelId="{87B9801F-A816-42F8-9804-99171841673E}" srcId="{30D43946-6828-4238-96B6-4BB5DC432ED8}" destId="{0F5E1556-D9AD-4D0C-A177-E0AA9AD9EB8F}" srcOrd="2" destOrd="0" parTransId="{3094B9A3-92FD-49F4-BFB5-80D67F335CB9}" sibTransId="{F7C639C8-E4FD-4B07-909A-468DA7E34EAB}"/>
    <dgm:cxn modelId="{E97ACB1C-2AB2-44F0-934A-6EE96ECB9A79}" type="presOf" srcId="{CB30F656-709A-462E-A766-FC4847356AB1}" destId="{AC4C6A91-D4A7-44BA-BA4F-DA298314DDBB}" srcOrd="0" destOrd="0" presId="urn:microsoft.com/office/officeart/2005/8/layout/hList3"/>
    <dgm:cxn modelId="{8AB187FF-A760-4A9B-8D20-F5780EA5EEB7}" type="presOf" srcId="{0F5E1556-D9AD-4D0C-A177-E0AA9AD9EB8F}" destId="{51DF3A1C-36FD-42AC-81E3-4D2A18E14259}" srcOrd="0" destOrd="0" presId="urn:microsoft.com/office/officeart/2005/8/layout/hList3"/>
    <dgm:cxn modelId="{EC9CA2E3-E06B-4E87-A728-052916290E5D}" type="presParOf" srcId="{DF6CA903-5D2A-4B6A-97A6-A645FD31BA80}" destId="{EF566D60-4D5A-4089-9372-D1184F99E84F}" srcOrd="0" destOrd="0" presId="urn:microsoft.com/office/officeart/2005/8/layout/hList3"/>
    <dgm:cxn modelId="{DA3A8CC4-C8B2-4547-8EDD-745F8960A28A}" type="presParOf" srcId="{DF6CA903-5D2A-4B6A-97A6-A645FD31BA80}" destId="{D1FAFDD3-4162-4A7B-AF59-864D3725CA0F}" srcOrd="1" destOrd="0" presId="urn:microsoft.com/office/officeart/2005/8/layout/hList3"/>
    <dgm:cxn modelId="{094B13F3-FA61-429F-A402-F7C9A8E9FB89}" type="presParOf" srcId="{D1FAFDD3-4162-4A7B-AF59-864D3725CA0F}" destId="{AC4C6A91-D4A7-44BA-BA4F-DA298314DDBB}" srcOrd="0" destOrd="0" presId="urn:microsoft.com/office/officeart/2005/8/layout/hList3"/>
    <dgm:cxn modelId="{1F657D12-BF71-4995-B290-583D14A2D3A9}" type="presParOf" srcId="{D1FAFDD3-4162-4A7B-AF59-864D3725CA0F}" destId="{813D5417-EF6C-41BF-9390-395367A2E978}" srcOrd="1" destOrd="0" presId="urn:microsoft.com/office/officeart/2005/8/layout/hList3"/>
    <dgm:cxn modelId="{3398CABE-B0BB-4A7B-BDF8-DB6EAF08536A}" type="presParOf" srcId="{D1FAFDD3-4162-4A7B-AF59-864D3725CA0F}" destId="{51DF3A1C-36FD-42AC-81E3-4D2A18E14259}" srcOrd="2" destOrd="0" presId="urn:microsoft.com/office/officeart/2005/8/layout/hList3"/>
    <dgm:cxn modelId="{D29BA03B-BED1-4CD6-B601-82BBCE3DAA8D}" type="presParOf" srcId="{D1FAFDD3-4162-4A7B-AF59-864D3725CA0F}" destId="{E9C7C47E-ECD3-487B-9C31-FE79706D2038}" srcOrd="3" destOrd="0" presId="urn:microsoft.com/office/officeart/2005/8/layout/hList3"/>
    <dgm:cxn modelId="{F1E3079A-A14D-4173-B53C-28BF76377797}" type="presParOf" srcId="{DF6CA903-5D2A-4B6A-97A6-A645FD31BA80}" destId="{ECAF22A1-AAA4-4FD9-B841-1ED5682D7C2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2000" b="1" dirty="0"/>
            <a:t>GARANTÍAS  PRE-OPERATIVAS  DEL COMPRADOR</a:t>
          </a:r>
          <a:endParaRPr lang="es-ES" sz="1800" b="1" dirty="0"/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8A2E1ECF-3085-4419-967C-96A642DF062F}" type="pres">
      <dgm:prSet presAssocID="{4C2B5BE7-968E-4B77-83C6-741A5244229A}" presName="linNode" presStyleCnt="0"/>
      <dgm:spPr/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/>
    </dgm:pt>
  </dgm:ptLst>
  <dgm:cxnLst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5C535870-399B-4AB2-9438-7E551337A0D4}" type="presOf" srcId="{0AF57CDA-1347-4211-86F0-2D8B042A733D}" destId="{DEB677F4-CD11-4792-BEAC-666750E5B581}" srcOrd="0" destOrd="0" presId="urn:microsoft.com/office/officeart/2005/8/layout/vList6"/>
    <dgm:cxn modelId="{5662EC5E-D66E-4B5D-AC31-FD81730B048F}" type="presOf" srcId="{4C2B5BE7-968E-4B77-83C6-741A5244229A}" destId="{55F4FA89-EDF8-43DB-9273-AD4EC82F8515}" srcOrd="0" destOrd="0" presId="urn:microsoft.com/office/officeart/2005/8/layout/vList6"/>
    <dgm:cxn modelId="{C1E09B5D-25BC-4993-8441-489B1B351AEA}" type="presParOf" srcId="{DEB677F4-CD11-4792-BEAC-666750E5B581}" destId="{8A2E1ECF-3085-4419-967C-96A642DF062F}" srcOrd="0" destOrd="0" presId="urn:microsoft.com/office/officeart/2005/8/layout/vList6"/>
    <dgm:cxn modelId="{EA4C15BF-CAA5-4393-A3A1-674BEEF4A90C}" type="presParOf" srcId="{8A2E1ECF-3085-4419-967C-96A642DF062F}" destId="{55F4FA89-EDF8-43DB-9273-AD4EC82F8515}" srcOrd="0" destOrd="0" presId="urn:microsoft.com/office/officeart/2005/8/layout/vList6"/>
    <dgm:cxn modelId="{D698E488-86E9-45D7-8C97-FE67591AD0D3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E7F11A4-9CDD-4B44-BFDA-219907B91A9D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6A108085-A846-4520-9E6B-51DF2BE3C667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MX" sz="800" dirty="0"/>
            <a:t>65,000 </a:t>
          </a:r>
          <a:r>
            <a:rPr lang="es-MX" sz="800" dirty="0" err="1"/>
            <a:t>UDIs</a:t>
          </a:r>
          <a:r>
            <a:rPr lang="es-MX" sz="800" dirty="0"/>
            <a:t> por cada MW-año  de </a:t>
          </a:r>
          <a:r>
            <a:rPr lang="es-MX" sz="800" dirty="0" smtClean="0"/>
            <a:t>Potencia por cada año contratado</a:t>
          </a:r>
          <a:endParaRPr lang="es-MX" sz="800" dirty="0"/>
        </a:p>
      </dgm:t>
    </dgm:pt>
    <dgm:pt modelId="{8D9BC6E3-4013-4234-ACAD-2D6300FCD878}" type="parTrans" cxnId="{48ED998E-F9AD-4440-9F23-FDCB82FFF870}">
      <dgm:prSet/>
      <dgm:spPr/>
      <dgm:t>
        <a:bodyPr/>
        <a:lstStyle/>
        <a:p>
          <a:endParaRPr lang="es-MX"/>
        </a:p>
      </dgm:t>
    </dgm:pt>
    <dgm:pt modelId="{64A3E536-4590-49D1-81C2-D4F8E990B22F}" type="sibTrans" cxnId="{48ED998E-F9AD-4440-9F23-FDCB82FFF870}">
      <dgm:prSet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s-MX"/>
        </a:p>
      </dgm:t>
    </dgm:pt>
    <dgm:pt modelId="{A9321A00-5A4C-4E77-934E-025EB8E76F4A}">
      <dgm:prSet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MX" sz="800" dirty="0"/>
            <a:t>30 </a:t>
          </a:r>
          <a:r>
            <a:rPr lang="es-MX" sz="800" dirty="0" err="1"/>
            <a:t>UDIs</a:t>
          </a:r>
          <a:r>
            <a:rPr lang="es-MX" sz="800" dirty="0"/>
            <a:t> por </a:t>
          </a:r>
          <a:r>
            <a:rPr lang="es-MX" sz="800" dirty="0" err="1"/>
            <a:t>MWh</a:t>
          </a:r>
          <a:r>
            <a:rPr lang="es-MX" sz="800" dirty="0"/>
            <a:t> de energía eléctrica </a:t>
          </a:r>
          <a:r>
            <a:rPr lang="es-MX" sz="800" dirty="0" smtClean="0"/>
            <a:t> por cada año </a:t>
          </a:r>
          <a:r>
            <a:rPr lang="es-MX" sz="800" dirty="0" err="1" smtClean="0"/>
            <a:t>contrado</a:t>
          </a:r>
          <a:endParaRPr lang="es-MX" sz="800" dirty="0"/>
        </a:p>
      </dgm:t>
    </dgm:pt>
    <dgm:pt modelId="{4DBC0C80-F308-4AD6-B64C-EEE1B23FC274}" type="parTrans" cxnId="{10B7975E-DA50-4583-8E63-C0B8CC018B1F}">
      <dgm:prSet/>
      <dgm:spPr/>
      <dgm:t>
        <a:bodyPr/>
        <a:lstStyle/>
        <a:p>
          <a:endParaRPr lang="es-MX"/>
        </a:p>
      </dgm:t>
    </dgm:pt>
    <dgm:pt modelId="{81572080-44DE-48E3-835C-748037337EB5}" type="sibTrans" cxnId="{10B7975E-DA50-4583-8E63-C0B8CC018B1F}">
      <dgm:prSet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s-MX"/>
        </a:p>
      </dgm:t>
    </dgm:pt>
    <dgm:pt modelId="{BBB88D37-36B2-4D4D-AB5D-EB2682BB2AE8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dirty="0"/>
            <a:t>Monto mínimo de Garantía</a:t>
          </a:r>
        </a:p>
      </dgm:t>
    </dgm:pt>
    <dgm:pt modelId="{480CB09E-45EF-4F97-9ED2-DAB45BC0E2C2}" type="parTrans" cxnId="{C32F8A6C-FF89-48EC-A1F3-384998BA4195}">
      <dgm:prSet/>
      <dgm:spPr/>
      <dgm:t>
        <a:bodyPr/>
        <a:lstStyle/>
        <a:p>
          <a:endParaRPr lang="es-MX"/>
        </a:p>
      </dgm:t>
    </dgm:pt>
    <dgm:pt modelId="{1F05B86D-9178-4852-B9C7-CC84DA3CA539}" type="sibTrans" cxnId="{C32F8A6C-FF89-48EC-A1F3-384998BA4195}">
      <dgm:prSet custLinFactY="-13840" custLinFactNeighborX="45718" custLinFactNeighborY="-100000"/>
      <dgm:spPr/>
      <dgm:t>
        <a:bodyPr/>
        <a:lstStyle/>
        <a:p>
          <a:endParaRPr lang="es-MX"/>
        </a:p>
      </dgm:t>
    </dgm:pt>
    <dgm:pt modelId="{AC5372E5-27F3-468C-A877-D4AE18ECF76B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MX" dirty="0"/>
            <a:t>15 </a:t>
          </a:r>
          <a:r>
            <a:rPr lang="es-MX" dirty="0" err="1"/>
            <a:t>UDIs</a:t>
          </a:r>
          <a:r>
            <a:rPr lang="es-MX" dirty="0"/>
            <a:t> por cada CEL </a:t>
          </a:r>
          <a:r>
            <a:rPr lang="es-MX" dirty="0" smtClean="0"/>
            <a:t>contratado por cada año contratado </a:t>
          </a:r>
          <a:endParaRPr lang="es-MX" dirty="0"/>
        </a:p>
      </dgm:t>
    </dgm:pt>
    <dgm:pt modelId="{60F0AF7D-2A8F-456B-A3D2-34B244CFAA65}" type="parTrans" cxnId="{099BEECB-08BA-4C2A-B4F0-9F9C95EA1A6B}">
      <dgm:prSet/>
      <dgm:spPr/>
      <dgm:t>
        <a:bodyPr/>
        <a:lstStyle/>
        <a:p>
          <a:endParaRPr lang="es-MX"/>
        </a:p>
      </dgm:t>
    </dgm:pt>
    <dgm:pt modelId="{8A8BDA34-A22E-4C99-A7A2-FB8F4A7CF92B}" type="sibTrans" cxnId="{099BEECB-08BA-4C2A-B4F0-9F9C95EA1A6B}">
      <dgm:prSet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s-MX"/>
        </a:p>
      </dgm:t>
    </dgm:pt>
    <dgm:pt modelId="{55F06BE2-E17B-46E1-AB9D-FB7D26D2664C}" type="pres">
      <dgm:prSet presAssocID="{9E7F11A4-9CDD-4B44-BFDA-219907B91A9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4D87FAAE-E67B-46A0-B85D-59022494B1B8}" type="pres">
      <dgm:prSet presAssocID="{6A108085-A846-4520-9E6B-51DF2BE3C667}" presName="node" presStyleLbl="node1" presStyleIdx="0" presStyleCnt="4" custScaleX="172212" custScaleY="170678" custLinFactY="-23241" custLinFactNeighborX="93940" custLinFactNeighborY="-10000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D47F95F-B026-4AFD-B1B9-573C4076A2BC}" type="pres">
      <dgm:prSet presAssocID="{64A3E536-4590-49D1-81C2-D4F8E990B22F}" presName="spacerL" presStyleCnt="0"/>
      <dgm:spPr/>
    </dgm:pt>
    <dgm:pt modelId="{24E64B92-6EE7-4D14-87E2-8C8E3A4ED171}" type="pres">
      <dgm:prSet presAssocID="{64A3E536-4590-49D1-81C2-D4F8E990B22F}" presName="sibTrans" presStyleLbl="sibTrans2D1" presStyleIdx="0" presStyleCnt="3" custLinFactX="-65809" custLinFactNeighborX="-100000" custLinFactNeighborY="1876"/>
      <dgm:spPr/>
      <dgm:t>
        <a:bodyPr/>
        <a:lstStyle/>
        <a:p>
          <a:endParaRPr lang="es-MX"/>
        </a:p>
      </dgm:t>
    </dgm:pt>
    <dgm:pt modelId="{BCD0E21C-4593-4994-A0F6-3E91352E355D}" type="pres">
      <dgm:prSet presAssocID="{64A3E536-4590-49D1-81C2-D4F8E990B22F}" presName="spacerR" presStyleCnt="0"/>
      <dgm:spPr/>
    </dgm:pt>
    <dgm:pt modelId="{55930C9D-31C6-4FB8-B1CD-DDF5B8EC6D85}" type="pres">
      <dgm:prSet presAssocID="{A9321A00-5A4C-4E77-934E-025EB8E76F4A}" presName="node" presStyleLbl="node1" presStyleIdx="1" presStyleCnt="4" custScaleX="172212" custScaleY="170678" custLinFactX="-215067" custLinFactY="11842" custLinFactNeighborX="-300000" custLinFactNeighborY="10000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49AD7C6-6B86-4985-A21B-3843F338D607}" type="pres">
      <dgm:prSet presAssocID="{81572080-44DE-48E3-835C-748037337EB5}" presName="spacerL" presStyleCnt="0"/>
      <dgm:spPr/>
    </dgm:pt>
    <dgm:pt modelId="{64775F03-C25C-473B-8767-06497DF2A6E6}" type="pres">
      <dgm:prSet presAssocID="{81572080-44DE-48E3-835C-748037337EB5}" presName="sibTrans" presStyleLbl="sibTrans2D1" presStyleIdx="1" presStyleCnt="3" custLinFactX="-433444" custLinFactNeighborX="-500000" custLinFactNeighborY="1876"/>
      <dgm:spPr/>
      <dgm:t>
        <a:bodyPr/>
        <a:lstStyle/>
        <a:p>
          <a:endParaRPr lang="es-MX"/>
        </a:p>
      </dgm:t>
    </dgm:pt>
    <dgm:pt modelId="{60FB58A9-BBF0-4B4B-BCB5-10C656D1C804}" type="pres">
      <dgm:prSet presAssocID="{81572080-44DE-48E3-835C-748037337EB5}" presName="spacerR" presStyleCnt="0"/>
      <dgm:spPr/>
    </dgm:pt>
    <dgm:pt modelId="{E087B801-1AA8-4E4C-91E1-536C87375E99}" type="pres">
      <dgm:prSet presAssocID="{AC5372E5-27F3-468C-A877-D4AE18ECF76B}" presName="node" presStyleLbl="node1" presStyleIdx="2" presStyleCnt="4" custScaleX="172212" custScaleY="170678" custLinFactX="-276694" custLinFactNeighborX="-300000" custLinFactNeighborY="-1964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2D1EE4B-AC7A-4BEF-BF98-86B44D34DEF9}" type="pres">
      <dgm:prSet presAssocID="{8A8BDA34-A22E-4C99-A7A2-FB8F4A7CF92B}" presName="spacerL" presStyleCnt="0"/>
      <dgm:spPr/>
    </dgm:pt>
    <dgm:pt modelId="{C8240CCE-1CF1-4A0A-8D4A-76B7240C7677}" type="pres">
      <dgm:prSet presAssocID="{8A8BDA34-A22E-4C99-A7A2-FB8F4A7CF92B}" presName="sibTrans" presStyleLbl="sibTrans2D1" presStyleIdx="2" presStyleCnt="3" custLinFactX="-451912" custLinFactNeighborX="-500000" custLinFactNeighborY="-31403"/>
      <dgm:spPr/>
      <dgm:t>
        <a:bodyPr/>
        <a:lstStyle/>
        <a:p>
          <a:endParaRPr lang="es-MX"/>
        </a:p>
      </dgm:t>
    </dgm:pt>
    <dgm:pt modelId="{40CBFF7D-9743-4716-8290-CD035BAB8CB0}" type="pres">
      <dgm:prSet presAssocID="{8A8BDA34-A22E-4C99-A7A2-FB8F4A7CF92B}" presName="spacerR" presStyleCnt="0"/>
      <dgm:spPr/>
    </dgm:pt>
    <dgm:pt modelId="{9BF8F864-DED1-4FFD-ADC7-217C193969D1}" type="pres">
      <dgm:prSet presAssocID="{BBB88D37-36B2-4D4D-AB5D-EB2682BB2AE8}" presName="node" presStyleLbl="node1" presStyleIdx="3" presStyleCnt="4" custScaleX="172212" custScaleY="170678" custLinFactX="-266395" custLinFactNeighborX="-300000" custLinFactNeighborY="-1566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C32F8A6C-FF89-48EC-A1F3-384998BA4195}" srcId="{9E7F11A4-9CDD-4B44-BFDA-219907B91A9D}" destId="{BBB88D37-36B2-4D4D-AB5D-EB2682BB2AE8}" srcOrd="3" destOrd="0" parTransId="{480CB09E-45EF-4F97-9ED2-DAB45BC0E2C2}" sibTransId="{1F05B86D-9178-4852-B9C7-CC84DA3CA539}"/>
    <dgm:cxn modelId="{099BEECB-08BA-4C2A-B4F0-9F9C95EA1A6B}" srcId="{9E7F11A4-9CDD-4B44-BFDA-219907B91A9D}" destId="{AC5372E5-27F3-468C-A877-D4AE18ECF76B}" srcOrd="2" destOrd="0" parTransId="{60F0AF7D-2A8F-456B-A3D2-34B244CFAA65}" sibTransId="{8A8BDA34-A22E-4C99-A7A2-FB8F4A7CF92B}"/>
    <dgm:cxn modelId="{CEF8AE0D-AB3E-487C-84BE-282D00C8977E}" type="presOf" srcId="{A9321A00-5A4C-4E77-934E-025EB8E76F4A}" destId="{55930C9D-31C6-4FB8-B1CD-DDF5B8EC6D85}" srcOrd="0" destOrd="0" presId="urn:microsoft.com/office/officeart/2005/8/layout/equation1"/>
    <dgm:cxn modelId="{10B7975E-DA50-4583-8E63-C0B8CC018B1F}" srcId="{9E7F11A4-9CDD-4B44-BFDA-219907B91A9D}" destId="{A9321A00-5A4C-4E77-934E-025EB8E76F4A}" srcOrd="1" destOrd="0" parTransId="{4DBC0C80-F308-4AD6-B64C-EEE1B23FC274}" sibTransId="{81572080-44DE-48E3-835C-748037337EB5}"/>
    <dgm:cxn modelId="{74BF2DAD-F700-489F-86B4-4556CE1FB661}" type="presOf" srcId="{AC5372E5-27F3-468C-A877-D4AE18ECF76B}" destId="{E087B801-1AA8-4E4C-91E1-536C87375E99}" srcOrd="0" destOrd="0" presId="urn:microsoft.com/office/officeart/2005/8/layout/equation1"/>
    <dgm:cxn modelId="{B74D85A2-7589-4E5D-A97C-10D811AEE459}" type="presOf" srcId="{9E7F11A4-9CDD-4B44-BFDA-219907B91A9D}" destId="{55F06BE2-E17B-46E1-AB9D-FB7D26D2664C}" srcOrd="0" destOrd="0" presId="urn:microsoft.com/office/officeart/2005/8/layout/equation1"/>
    <dgm:cxn modelId="{7E14263E-0B88-48B2-A0BB-B176D8A50A53}" type="presOf" srcId="{64A3E536-4590-49D1-81C2-D4F8E990B22F}" destId="{24E64B92-6EE7-4D14-87E2-8C8E3A4ED171}" srcOrd="0" destOrd="0" presId="urn:microsoft.com/office/officeart/2005/8/layout/equation1"/>
    <dgm:cxn modelId="{48ED998E-F9AD-4440-9F23-FDCB82FFF870}" srcId="{9E7F11A4-9CDD-4B44-BFDA-219907B91A9D}" destId="{6A108085-A846-4520-9E6B-51DF2BE3C667}" srcOrd="0" destOrd="0" parTransId="{8D9BC6E3-4013-4234-ACAD-2D6300FCD878}" sibTransId="{64A3E536-4590-49D1-81C2-D4F8E990B22F}"/>
    <dgm:cxn modelId="{9105E8BF-4DD2-4DB4-AFDB-AAEE1E2F1980}" type="presOf" srcId="{8A8BDA34-A22E-4C99-A7A2-FB8F4A7CF92B}" destId="{C8240CCE-1CF1-4A0A-8D4A-76B7240C7677}" srcOrd="0" destOrd="0" presId="urn:microsoft.com/office/officeart/2005/8/layout/equation1"/>
    <dgm:cxn modelId="{C0383EC0-1B84-4FD7-BE41-C7A127659AA8}" type="presOf" srcId="{BBB88D37-36B2-4D4D-AB5D-EB2682BB2AE8}" destId="{9BF8F864-DED1-4FFD-ADC7-217C193969D1}" srcOrd="0" destOrd="0" presId="urn:microsoft.com/office/officeart/2005/8/layout/equation1"/>
    <dgm:cxn modelId="{491BE5DE-210C-424A-8500-970CEF436532}" type="presOf" srcId="{6A108085-A846-4520-9E6B-51DF2BE3C667}" destId="{4D87FAAE-E67B-46A0-B85D-59022494B1B8}" srcOrd="0" destOrd="0" presId="urn:microsoft.com/office/officeart/2005/8/layout/equation1"/>
    <dgm:cxn modelId="{132EF35A-13A2-46F1-BA00-6A47E0BE4EC4}" type="presOf" srcId="{81572080-44DE-48E3-835C-748037337EB5}" destId="{64775F03-C25C-473B-8767-06497DF2A6E6}" srcOrd="0" destOrd="0" presId="urn:microsoft.com/office/officeart/2005/8/layout/equation1"/>
    <dgm:cxn modelId="{786E6869-9325-40DC-9AA5-37B51B8C8BA3}" type="presParOf" srcId="{55F06BE2-E17B-46E1-AB9D-FB7D26D2664C}" destId="{4D87FAAE-E67B-46A0-B85D-59022494B1B8}" srcOrd="0" destOrd="0" presId="urn:microsoft.com/office/officeart/2005/8/layout/equation1"/>
    <dgm:cxn modelId="{3316EC5E-9A8C-4711-A7E8-AF00E22BC51E}" type="presParOf" srcId="{55F06BE2-E17B-46E1-AB9D-FB7D26D2664C}" destId="{ED47F95F-B026-4AFD-B1B9-573C4076A2BC}" srcOrd="1" destOrd="0" presId="urn:microsoft.com/office/officeart/2005/8/layout/equation1"/>
    <dgm:cxn modelId="{F0000A2A-0326-432F-9CA2-F49A9833F539}" type="presParOf" srcId="{55F06BE2-E17B-46E1-AB9D-FB7D26D2664C}" destId="{24E64B92-6EE7-4D14-87E2-8C8E3A4ED171}" srcOrd="2" destOrd="0" presId="urn:microsoft.com/office/officeart/2005/8/layout/equation1"/>
    <dgm:cxn modelId="{0394742A-F429-4E48-9E8F-922C79FC510D}" type="presParOf" srcId="{55F06BE2-E17B-46E1-AB9D-FB7D26D2664C}" destId="{BCD0E21C-4593-4994-A0F6-3E91352E355D}" srcOrd="3" destOrd="0" presId="urn:microsoft.com/office/officeart/2005/8/layout/equation1"/>
    <dgm:cxn modelId="{0C268E3D-5CB6-44EF-B758-1CE3923B611B}" type="presParOf" srcId="{55F06BE2-E17B-46E1-AB9D-FB7D26D2664C}" destId="{55930C9D-31C6-4FB8-B1CD-DDF5B8EC6D85}" srcOrd="4" destOrd="0" presId="urn:microsoft.com/office/officeart/2005/8/layout/equation1"/>
    <dgm:cxn modelId="{7495AED6-61DF-44D8-B66C-B2AC088FF67A}" type="presParOf" srcId="{55F06BE2-E17B-46E1-AB9D-FB7D26D2664C}" destId="{B49AD7C6-6B86-4985-A21B-3843F338D607}" srcOrd="5" destOrd="0" presId="urn:microsoft.com/office/officeart/2005/8/layout/equation1"/>
    <dgm:cxn modelId="{72071F01-09D4-48E1-96F2-E1367D977CD2}" type="presParOf" srcId="{55F06BE2-E17B-46E1-AB9D-FB7D26D2664C}" destId="{64775F03-C25C-473B-8767-06497DF2A6E6}" srcOrd="6" destOrd="0" presId="urn:microsoft.com/office/officeart/2005/8/layout/equation1"/>
    <dgm:cxn modelId="{5DAE8CD3-8E73-4B2A-B87F-416CABFD63FA}" type="presParOf" srcId="{55F06BE2-E17B-46E1-AB9D-FB7D26D2664C}" destId="{60FB58A9-BBF0-4B4B-BCB5-10C656D1C804}" srcOrd="7" destOrd="0" presId="urn:microsoft.com/office/officeart/2005/8/layout/equation1"/>
    <dgm:cxn modelId="{16300ED6-221F-486D-B436-1A84233F9292}" type="presParOf" srcId="{55F06BE2-E17B-46E1-AB9D-FB7D26D2664C}" destId="{E087B801-1AA8-4E4C-91E1-536C87375E99}" srcOrd="8" destOrd="0" presId="urn:microsoft.com/office/officeart/2005/8/layout/equation1"/>
    <dgm:cxn modelId="{5BFAC96D-99EE-4FA0-BC98-A3E36B79EFB8}" type="presParOf" srcId="{55F06BE2-E17B-46E1-AB9D-FB7D26D2664C}" destId="{12D1EE4B-AC7A-4BEF-BF98-86B44D34DEF9}" srcOrd="9" destOrd="0" presId="urn:microsoft.com/office/officeart/2005/8/layout/equation1"/>
    <dgm:cxn modelId="{FD0142BE-9272-45A7-84CD-F7CA09CAB3DC}" type="presParOf" srcId="{55F06BE2-E17B-46E1-AB9D-FB7D26D2664C}" destId="{C8240CCE-1CF1-4A0A-8D4A-76B7240C7677}" srcOrd="10" destOrd="0" presId="urn:microsoft.com/office/officeart/2005/8/layout/equation1"/>
    <dgm:cxn modelId="{652AA69F-49D5-4B55-8EBC-7CEE81AEC7EF}" type="presParOf" srcId="{55F06BE2-E17B-46E1-AB9D-FB7D26D2664C}" destId="{40CBFF7D-9743-4716-8290-CD035BAB8CB0}" srcOrd="11" destOrd="0" presId="urn:microsoft.com/office/officeart/2005/8/layout/equation1"/>
    <dgm:cxn modelId="{F86A08B9-5236-4D4A-A79A-19C9F364A1D9}" type="presParOf" srcId="{55F06BE2-E17B-46E1-AB9D-FB7D26D2664C}" destId="{9BF8F864-DED1-4FFD-ADC7-217C193969D1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</dgm:ptLst>
  <dgm:cxnLst>
    <dgm:cxn modelId="{765CA8C3-0F10-43DC-BB94-4D6728A97267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</dgm:ptLst>
  <dgm:cxnLst>
    <dgm:cxn modelId="{D30BB556-4B54-4755-B314-B4924CAFC984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</dgm:ptLst>
  <dgm:cxnLst>
    <dgm:cxn modelId="{0F240EA5-B167-471E-86E3-F5A282F4B376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</dgm:ptLst>
  <dgm:cxnLst>
    <dgm:cxn modelId="{861A7CF2-6CB0-4277-88F0-22885600639D}" type="presOf" srcId="{0AF57CDA-1347-4211-86F0-2D8B042A733D}" destId="{DEB677F4-CD11-4792-BEAC-666750E5B581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2000" b="1" dirty="0"/>
            <a:t>GARANTÍAS  OPERATIVAS  DEL COMPRADOR (</a:t>
          </a:r>
          <a:r>
            <a:rPr lang="es-ES" sz="2000" b="1" dirty="0" err="1"/>
            <a:t>MtM</a:t>
          </a:r>
          <a:r>
            <a:rPr lang="es-ES" sz="2000" b="1" dirty="0"/>
            <a:t>)</a:t>
          </a:r>
          <a:endParaRPr lang="es-ES" sz="1800" b="1" dirty="0"/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8A2E1ECF-3085-4419-967C-96A642DF062F}" type="pres">
      <dgm:prSet presAssocID="{4C2B5BE7-968E-4B77-83C6-741A5244229A}" presName="linNode" presStyleCnt="0"/>
      <dgm:spPr/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/>
    </dgm:pt>
  </dgm:ptLst>
  <dgm:cxnLst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6A2BEBE5-1AFA-F94D-9735-694252A75DD3}" type="presOf" srcId="{4C2B5BE7-968E-4B77-83C6-741A5244229A}" destId="{55F4FA89-EDF8-43DB-9273-AD4EC82F8515}" srcOrd="0" destOrd="0" presId="urn:microsoft.com/office/officeart/2005/8/layout/vList6"/>
    <dgm:cxn modelId="{39AB84B9-F146-4241-821B-B493A2FF2E58}" type="presOf" srcId="{0AF57CDA-1347-4211-86F0-2D8B042A733D}" destId="{DEB677F4-CD11-4792-BEAC-666750E5B581}" srcOrd="0" destOrd="0" presId="urn:microsoft.com/office/officeart/2005/8/layout/vList6"/>
    <dgm:cxn modelId="{33DCEE5E-D571-F04F-8C63-385EE42D3E8D}" type="presParOf" srcId="{DEB677F4-CD11-4792-BEAC-666750E5B581}" destId="{8A2E1ECF-3085-4419-967C-96A642DF062F}" srcOrd="0" destOrd="0" presId="urn:microsoft.com/office/officeart/2005/8/layout/vList6"/>
    <dgm:cxn modelId="{8D7022F2-7133-AF47-8D7A-39386B74717D}" type="presParOf" srcId="{8A2E1ECF-3085-4419-967C-96A642DF062F}" destId="{55F4FA89-EDF8-43DB-9273-AD4EC82F8515}" srcOrd="0" destOrd="0" presId="urn:microsoft.com/office/officeart/2005/8/layout/vList6"/>
    <dgm:cxn modelId="{EC4C50AC-5091-5342-A763-9D9298F6AC04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0079FA-801C-40A0-A425-F2CE1CB115A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D296603-32BB-4B5E-B3FE-14E2012E281D}">
      <dgm:prSet phldrT="[Texto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sz="2000" dirty="0"/>
            <a:t>Requisitos para Solicitar el Reporte</a:t>
          </a:r>
        </a:p>
      </dgm:t>
    </dgm:pt>
    <dgm:pt modelId="{106BAD80-B8B8-4AE9-8C3F-86E7A545F248}" type="parTrans" cxnId="{0824AAA2-FC40-4057-AA97-4D56DD6A3FEB}">
      <dgm:prSet/>
      <dgm:spPr/>
      <dgm:t>
        <a:bodyPr/>
        <a:lstStyle/>
        <a:p>
          <a:endParaRPr lang="es-MX"/>
        </a:p>
      </dgm:t>
    </dgm:pt>
    <dgm:pt modelId="{3AC2420E-8FF5-4E77-8FCD-CF3ADF145ADC}" type="sibTrans" cxnId="{0824AAA2-FC40-4057-AA97-4D56DD6A3FEB}">
      <dgm:prSet/>
      <dgm:spPr/>
      <dgm:t>
        <a:bodyPr/>
        <a:lstStyle/>
        <a:p>
          <a:endParaRPr lang="es-MX"/>
        </a:p>
      </dgm:t>
    </dgm:pt>
    <dgm:pt modelId="{5C4171A3-3EFA-44ED-939C-CF605945B8DE}">
      <dgm:prSet phldrT="[Texto]"/>
      <dgm:spPr/>
      <dgm:t>
        <a:bodyPr/>
        <a:lstStyle/>
        <a:p>
          <a:r>
            <a:rPr lang="es-MX" dirty="0"/>
            <a:t>Contar con capacidad  y representación legal</a:t>
          </a:r>
        </a:p>
      </dgm:t>
    </dgm:pt>
    <dgm:pt modelId="{96D99FBA-92D1-4CAA-A0E7-AB362A626368}" type="parTrans" cxnId="{9775150D-663E-47FE-B3E3-6CC6B57A70A6}">
      <dgm:prSet/>
      <dgm:spPr/>
      <dgm:t>
        <a:bodyPr/>
        <a:lstStyle/>
        <a:p>
          <a:endParaRPr lang="es-MX"/>
        </a:p>
      </dgm:t>
    </dgm:pt>
    <dgm:pt modelId="{5E9971C9-9BDE-443F-B7F5-65D3E07183CA}" type="sibTrans" cxnId="{9775150D-663E-47FE-B3E3-6CC6B57A70A6}">
      <dgm:prSet/>
      <dgm:spPr/>
      <dgm:t>
        <a:bodyPr/>
        <a:lstStyle/>
        <a:p>
          <a:endParaRPr lang="es-MX"/>
        </a:p>
      </dgm:t>
    </dgm:pt>
    <dgm:pt modelId="{BF24A2E3-EBF1-4211-96A7-4E969125F82A}">
      <dgm:prSet phldrT="[Texto]"/>
      <dgm:spPr/>
      <dgm:t>
        <a:bodyPr/>
        <a:lstStyle/>
        <a:p>
          <a:r>
            <a:rPr lang="es-MX" dirty="0"/>
            <a:t>No estar en procedimientos de concurso mercantil</a:t>
          </a:r>
        </a:p>
      </dgm:t>
    </dgm:pt>
    <dgm:pt modelId="{20FB107F-352F-4D9B-AABF-1A841E1B6248}" type="parTrans" cxnId="{4BFF3781-242B-4A7D-91FE-9EDF0763A2BA}">
      <dgm:prSet/>
      <dgm:spPr/>
      <dgm:t>
        <a:bodyPr/>
        <a:lstStyle/>
        <a:p>
          <a:endParaRPr lang="es-MX"/>
        </a:p>
      </dgm:t>
    </dgm:pt>
    <dgm:pt modelId="{54B5D16F-21B7-4FF0-BCA7-A89D8C0E9BEC}" type="sibTrans" cxnId="{4BFF3781-242B-4A7D-91FE-9EDF0763A2BA}">
      <dgm:prSet/>
      <dgm:spPr/>
      <dgm:t>
        <a:bodyPr/>
        <a:lstStyle/>
        <a:p>
          <a:endParaRPr lang="es-MX"/>
        </a:p>
      </dgm:t>
    </dgm:pt>
    <dgm:pt modelId="{A1552E37-CDBA-4A59-BE37-FE5A34D40A15}">
      <dgm:prSet/>
      <dgm:spPr/>
      <dgm:t>
        <a:bodyPr/>
        <a:lstStyle/>
        <a:p>
          <a:r>
            <a:rPr lang="es-MX" dirty="0"/>
            <a:t>Cédula de Identificación Fiscal</a:t>
          </a:r>
        </a:p>
      </dgm:t>
    </dgm:pt>
    <dgm:pt modelId="{F29A7335-4CBF-4D95-B5B6-7EDA7D0EC733}" type="parTrans" cxnId="{9DEB34F8-ADBF-46E4-8EE1-D995915D466C}">
      <dgm:prSet/>
      <dgm:spPr/>
      <dgm:t>
        <a:bodyPr/>
        <a:lstStyle/>
        <a:p>
          <a:endParaRPr lang="es-MX"/>
        </a:p>
      </dgm:t>
    </dgm:pt>
    <dgm:pt modelId="{401D8F32-BDB8-44C4-AE8A-2082FB71A656}" type="sibTrans" cxnId="{9DEB34F8-ADBF-46E4-8EE1-D995915D466C}">
      <dgm:prSet/>
      <dgm:spPr/>
      <dgm:t>
        <a:bodyPr/>
        <a:lstStyle/>
        <a:p>
          <a:endParaRPr lang="es-MX"/>
        </a:p>
      </dgm:t>
    </dgm:pt>
    <dgm:pt modelId="{CA49D18E-4F80-488D-8B69-CB536E94391C}">
      <dgm:prSet/>
      <dgm:spPr/>
      <dgm:t>
        <a:bodyPr/>
        <a:lstStyle/>
        <a:p>
          <a:r>
            <a:rPr lang="es-MX" dirty="0"/>
            <a:t>Información Financiera del Interesado o su Garante</a:t>
          </a:r>
        </a:p>
      </dgm:t>
    </dgm:pt>
    <dgm:pt modelId="{C318CF08-4179-478F-B160-A49F8849707F}" type="parTrans" cxnId="{35D10A26-59AC-4456-A55A-9CF35C14A6A6}">
      <dgm:prSet/>
      <dgm:spPr/>
      <dgm:t>
        <a:bodyPr/>
        <a:lstStyle/>
        <a:p>
          <a:endParaRPr lang="es-MX"/>
        </a:p>
      </dgm:t>
    </dgm:pt>
    <dgm:pt modelId="{57220C00-98DF-4511-9B35-CBA1D8A5F370}" type="sibTrans" cxnId="{35D10A26-59AC-4456-A55A-9CF35C14A6A6}">
      <dgm:prSet/>
      <dgm:spPr/>
      <dgm:t>
        <a:bodyPr/>
        <a:lstStyle/>
        <a:p>
          <a:endParaRPr lang="es-MX"/>
        </a:p>
      </dgm:t>
    </dgm:pt>
    <dgm:pt modelId="{5DD82864-7099-4131-8953-76CB106172C9}" type="pres">
      <dgm:prSet presAssocID="{9A0079FA-801C-40A0-A425-F2CE1CB115A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D1D6C59F-0FBC-4018-99CA-C36195D5CC7F}" type="pres">
      <dgm:prSet presAssocID="{9D296603-32BB-4B5E-B3FE-14E2012E281D}" presName="root" presStyleCnt="0"/>
      <dgm:spPr/>
    </dgm:pt>
    <dgm:pt modelId="{E3DD9948-89E2-40FD-A0C9-76DA34753F02}" type="pres">
      <dgm:prSet presAssocID="{9D296603-32BB-4B5E-B3FE-14E2012E281D}" presName="rootComposite" presStyleCnt="0"/>
      <dgm:spPr/>
    </dgm:pt>
    <dgm:pt modelId="{3BF00C64-6AD2-479B-9016-55C84A7E9420}" type="pres">
      <dgm:prSet presAssocID="{9D296603-32BB-4B5E-B3FE-14E2012E281D}" presName="rootText" presStyleLbl="node1" presStyleIdx="0" presStyleCnt="1" custScaleX="192435"/>
      <dgm:spPr/>
      <dgm:t>
        <a:bodyPr/>
        <a:lstStyle/>
        <a:p>
          <a:endParaRPr lang="es-MX"/>
        </a:p>
      </dgm:t>
    </dgm:pt>
    <dgm:pt modelId="{850B4500-DEC6-49D8-8E5F-FC3BD9EE203E}" type="pres">
      <dgm:prSet presAssocID="{9D296603-32BB-4B5E-B3FE-14E2012E281D}" presName="rootConnector" presStyleLbl="node1" presStyleIdx="0" presStyleCnt="1"/>
      <dgm:spPr/>
      <dgm:t>
        <a:bodyPr/>
        <a:lstStyle/>
        <a:p>
          <a:endParaRPr lang="es-MX"/>
        </a:p>
      </dgm:t>
    </dgm:pt>
    <dgm:pt modelId="{47F59C6C-E91B-4AEB-B535-8EA04DEC900B}" type="pres">
      <dgm:prSet presAssocID="{9D296603-32BB-4B5E-B3FE-14E2012E281D}" presName="childShape" presStyleCnt="0"/>
      <dgm:spPr/>
    </dgm:pt>
    <dgm:pt modelId="{626FCAE4-0EC6-4601-B2E1-D7E786B0A47F}" type="pres">
      <dgm:prSet presAssocID="{96D99FBA-92D1-4CAA-A0E7-AB362A626368}" presName="Name13" presStyleLbl="parChTrans1D2" presStyleIdx="0" presStyleCnt="4"/>
      <dgm:spPr/>
      <dgm:t>
        <a:bodyPr/>
        <a:lstStyle/>
        <a:p>
          <a:endParaRPr lang="es-MX"/>
        </a:p>
      </dgm:t>
    </dgm:pt>
    <dgm:pt modelId="{F782CA4C-9542-4C67-AA9A-CEFACC5D047B}" type="pres">
      <dgm:prSet presAssocID="{5C4171A3-3EFA-44ED-939C-CF605945B8DE}" presName="childText" presStyleLbl="bgAcc1" presStyleIdx="0" presStyleCnt="4" custScaleX="17465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D8784C0-7D38-4910-BE66-22FB9400FF0B}" type="pres">
      <dgm:prSet presAssocID="{F29A7335-4CBF-4D95-B5B6-7EDA7D0EC733}" presName="Name13" presStyleLbl="parChTrans1D2" presStyleIdx="1" presStyleCnt="4"/>
      <dgm:spPr/>
      <dgm:t>
        <a:bodyPr/>
        <a:lstStyle/>
        <a:p>
          <a:endParaRPr lang="es-MX"/>
        </a:p>
      </dgm:t>
    </dgm:pt>
    <dgm:pt modelId="{38A3AC3B-572D-4EC8-A6DB-D12E561553B5}" type="pres">
      <dgm:prSet presAssocID="{A1552E37-CDBA-4A59-BE37-FE5A34D40A15}" presName="childText" presStyleLbl="bgAcc1" presStyleIdx="1" presStyleCnt="4" custScaleX="17671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20CA700-59BA-4C25-9E94-34AFB2FAC23B}" type="pres">
      <dgm:prSet presAssocID="{20FB107F-352F-4D9B-AABF-1A841E1B6248}" presName="Name13" presStyleLbl="parChTrans1D2" presStyleIdx="2" presStyleCnt="4"/>
      <dgm:spPr/>
      <dgm:t>
        <a:bodyPr/>
        <a:lstStyle/>
        <a:p>
          <a:endParaRPr lang="es-MX"/>
        </a:p>
      </dgm:t>
    </dgm:pt>
    <dgm:pt modelId="{E24C7EE0-01B3-44AF-88F8-BF09F424E3A2}" type="pres">
      <dgm:prSet presAssocID="{BF24A2E3-EBF1-4211-96A7-4E969125F82A}" presName="childText" presStyleLbl="bgAcc1" presStyleIdx="2" presStyleCnt="4" custScaleX="17615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6F4434B-7111-46C8-B7BB-EA4D3D9B42E3}" type="pres">
      <dgm:prSet presAssocID="{C318CF08-4179-478F-B160-A49F8849707F}" presName="Name13" presStyleLbl="parChTrans1D2" presStyleIdx="3" presStyleCnt="4"/>
      <dgm:spPr/>
      <dgm:t>
        <a:bodyPr/>
        <a:lstStyle/>
        <a:p>
          <a:endParaRPr lang="es-MX"/>
        </a:p>
      </dgm:t>
    </dgm:pt>
    <dgm:pt modelId="{666B559A-581A-4621-96FE-14EB35E1EA30}" type="pres">
      <dgm:prSet presAssocID="{CA49D18E-4F80-488D-8B69-CB536E94391C}" presName="childText" presStyleLbl="bgAcc1" presStyleIdx="3" presStyleCnt="4" custScaleX="17616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9DEB34F8-ADBF-46E4-8EE1-D995915D466C}" srcId="{9D296603-32BB-4B5E-B3FE-14E2012E281D}" destId="{A1552E37-CDBA-4A59-BE37-FE5A34D40A15}" srcOrd="1" destOrd="0" parTransId="{F29A7335-4CBF-4D95-B5B6-7EDA7D0EC733}" sibTransId="{401D8F32-BDB8-44C4-AE8A-2082FB71A656}"/>
    <dgm:cxn modelId="{A92DC58D-50CA-4255-8D25-47979E90D14F}" type="presOf" srcId="{9D296603-32BB-4B5E-B3FE-14E2012E281D}" destId="{850B4500-DEC6-49D8-8E5F-FC3BD9EE203E}" srcOrd="1" destOrd="0" presId="urn:microsoft.com/office/officeart/2005/8/layout/hierarchy3"/>
    <dgm:cxn modelId="{0824AAA2-FC40-4057-AA97-4D56DD6A3FEB}" srcId="{9A0079FA-801C-40A0-A425-F2CE1CB115A5}" destId="{9D296603-32BB-4B5E-B3FE-14E2012E281D}" srcOrd="0" destOrd="0" parTransId="{106BAD80-B8B8-4AE9-8C3F-86E7A545F248}" sibTransId="{3AC2420E-8FF5-4E77-8FCD-CF3ADF145ADC}"/>
    <dgm:cxn modelId="{2F7B3274-AC66-433C-B482-2D80177EC695}" type="presOf" srcId="{CA49D18E-4F80-488D-8B69-CB536E94391C}" destId="{666B559A-581A-4621-96FE-14EB35E1EA30}" srcOrd="0" destOrd="0" presId="urn:microsoft.com/office/officeart/2005/8/layout/hierarchy3"/>
    <dgm:cxn modelId="{682CF6E3-0BBD-4F3D-90AC-C4C787895A95}" type="presOf" srcId="{A1552E37-CDBA-4A59-BE37-FE5A34D40A15}" destId="{38A3AC3B-572D-4EC8-A6DB-D12E561553B5}" srcOrd="0" destOrd="0" presId="urn:microsoft.com/office/officeart/2005/8/layout/hierarchy3"/>
    <dgm:cxn modelId="{3C5A34C7-D594-43F8-A50B-B065ECC01F50}" type="presOf" srcId="{F29A7335-4CBF-4D95-B5B6-7EDA7D0EC733}" destId="{DD8784C0-7D38-4910-BE66-22FB9400FF0B}" srcOrd="0" destOrd="0" presId="urn:microsoft.com/office/officeart/2005/8/layout/hierarchy3"/>
    <dgm:cxn modelId="{FB40BE07-2BEF-454C-B6BA-238EFF05CDE9}" type="presOf" srcId="{96D99FBA-92D1-4CAA-A0E7-AB362A626368}" destId="{626FCAE4-0EC6-4601-B2E1-D7E786B0A47F}" srcOrd="0" destOrd="0" presId="urn:microsoft.com/office/officeart/2005/8/layout/hierarchy3"/>
    <dgm:cxn modelId="{826A6CA5-9DD3-4E01-B996-79C309718582}" type="presOf" srcId="{9D296603-32BB-4B5E-B3FE-14E2012E281D}" destId="{3BF00C64-6AD2-479B-9016-55C84A7E9420}" srcOrd="0" destOrd="0" presId="urn:microsoft.com/office/officeart/2005/8/layout/hierarchy3"/>
    <dgm:cxn modelId="{E4945CDA-1286-439F-B336-DD631356BEB4}" type="presOf" srcId="{9A0079FA-801C-40A0-A425-F2CE1CB115A5}" destId="{5DD82864-7099-4131-8953-76CB106172C9}" srcOrd="0" destOrd="0" presId="urn:microsoft.com/office/officeart/2005/8/layout/hierarchy3"/>
    <dgm:cxn modelId="{166CFFE2-507E-46B7-AA67-438DB8001B21}" type="presOf" srcId="{BF24A2E3-EBF1-4211-96A7-4E969125F82A}" destId="{E24C7EE0-01B3-44AF-88F8-BF09F424E3A2}" srcOrd="0" destOrd="0" presId="urn:microsoft.com/office/officeart/2005/8/layout/hierarchy3"/>
    <dgm:cxn modelId="{9775150D-663E-47FE-B3E3-6CC6B57A70A6}" srcId="{9D296603-32BB-4B5E-B3FE-14E2012E281D}" destId="{5C4171A3-3EFA-44ED-939C-CF605945B8DE}" srcOrd="0" destOrd="0" parTransId="{96D99FBA-92D1-4CAA-A0E7-AB362A626368}" sibTransId="{5E9971C9-9BDE-443F-B7F5-65D3E07183CA}"/>
    <dgm:cxn modelId="{BBAAF1B4-D676-4903-95EC-9D7AC63C1356}" type="presOf" srcId="{20FB107F-352F-4D9B-AABF-1A841E1B6248}" destId="{F20CA700-59BA-4C25-9E94-34AFB2FAC23B}" srcOrd="0" destOrd="0" presId="urn:microsoft.com/office/officeart/2005/8/layout/hierarchy3"/>
    <dgm:cxn modelId="{4BFF3781-242B-4A7D-91FE-9EDF0763A2BA}" srcId="{9D296603-32BB-4B5E-B3FE-14E2012E281D}" destId="{BF24A2E3-EBF1-4211-96A7-4E969125F82A}" srcOrd="2" destOrd="0" parTransId="{20FB107F-352F-4D9B-AABF-1A841E1B6248}" sibTransId="{54B5D16F-21B7-4FF0-BCA7-A89D8C0E9BEC}"/>
    <dgm:cxn modelId="{35D10A26-59AC-4456-A55A-9CF35C14A6A6}" srcId="{9D296603-32BB-4B5E-B3FE-14E2012E281D}" destId="{CA49D18E-4F80-488D-8B69-CB536E94391C}" srcOrd="3" destOrd="0" parTransId="{C318CF08-4179-478F-B160-A49F8849707F}" sibTransId="{57220C00-98DF-4511-9B35-CBA1D8A5F370}"/>
    <dgm:cxn modelId="{62245036-C0B5-48C3-B5C4-D9A7A448EC34}" type="presOf" srcId="{5C4171A3-3EFA-44ED-939C-CF605945B8DE}" destId="{F782CA4C-9542-4C67-AA9A-CEFACC5D047B}" srcOrd="0" destOrd="0" presId="urn:microsoft.com/office/officeart/2005/8/layout/hierarchy3"/>
    <dgm:cxn modelId="{D47D7ABD-42CB-4EEB-8659-813E0EB5BAA4}" type="presOf" srcId="{C318CF08-4179-478F-B160-A49F8849707F}" destId="{D6F4434B-7111-46C8-B7BB-EA4D3D9B42E3}" srcOrd="0" destOrd="0" presId="urn:microsoft.com/office/officeart/2005/8/layout/hierarchy3"/>
    <dgm:cxn modelId="{3D6BF5C1-6D5F-48AF-8815-FA891A20A219}" type="presParOf" srcId="{5DD82864-7099-4131-8953-76CB106172C9}" destId="{D1D6C59F-0FBC-4018-99CA-C36195D5CC7F}" srcOrd="0" destOrd="0" presId="urn:microsoft.com/office/officeart/2005/8/layout/hierarchy3"/>
    <dgm:cxn modelId="{23E6BE81-0A8E-45B8-B5CE-F5DD4CEFE5BF}" type="presParOf" srcId="{D1D6C59F-0FBC-4018-99CA-C36195D5CC7F}" destId="{E3DD9948-89E2-40FD-A0C9-76DA34753F02}" srcOrd="0" destOrd="0" presId="urn:microsoft.com/office/officeart/2005/8/layout/hierarchy3"/>
    <dgm:cxn modelId="{FAF617C1-6DD7-4E0E-B2D8-BD42FAF7EA03}" type="presParOf" srcId="{E3DD9948-89E2-40FD-A0C9-76DA34753F02}" destId="{3BF00C64-6AD2-479B-9016-55C84A7E9420}" srcOrd="0" destOrd="0" presId="urn:microsoft.com/office/officeart/2005/8/layout/hierarchy3"/>
    <dgm:cxn modelId="{C9D5E45D-EEFD-4CC5-88AC-0E08EEFFDD21}" type="presParOf" srcId="{E3DD9948-89E2-40FD-A0C9-76DA34753F02}" destId="{850B4500-DEC6-49D8-8E5F-FC3BD9EE203E}" srcOrd="1" destOrd="0" presId="urn:microsoft.com/office/officeart/2005/8/layout/hierarchy3"/>
    <dgm:cxn modelId="{0961E04C-7298-4DBC-8D03-89C069BD850A}" type="presParOf" srcId="{D1D6C59F-0FBC-4018-99CA-C36195D5CC7F}" destId="{47F59C6C-E91B-4AEB-B535-8EA04DEC900B}" srcOrd="1" destOrd="0" presId="urn:microsoft.com/office/officeart/2005/8/layout/hierarchy3"/>
    <dgm:cxn modelId="{DED58B01-FA23-450C-A1A9-4C6586770D4C}" type="presParOf" srcId="{47F59C6C-E91B-4AEB-B535-8EA04DEC900B}" destId="{626FCAE4-0EC6-4601-B2E1-D7E786B0A47F}" srcOrd="0" destOrd="0" presId="urn:microsoft.com/office/officeart/2005/8/layout/hierarchy3"/>
    <dgm:cxn modelId="{F9F9E57D-A165-4B83-AED8-E8EABEAA8D3C}" type="presParOf" srcId="{47F59C6C-E91B-4AEB-B535-8EA04DEC900B}" destId="{F782CA4C-9542-4C67-AA9A-CEFACC5D047B}" srcOrd="1" destOrd="0" presId="urn:microsoft.com/office/officeart/2005/8/layout/hierarchy3"/>
    <dgm:cxn modelId="{7254E7A1-A8E3-4240-B33A-B52E04DFF7F6}" type="presParOf" srcId="{47F59C6C-E91B-4AEB-B535-8EA04DEC900B}" destId="{DD8784C0-7D38-4910-BE66-22FB9400FF0B}" srcOrd="2" destOrd="0" presId="urn:microsoft.com/office/officeart/2005/8/layout/hierarchy3"/>
    <dgm:cxn modelId="{0B7F0C7A-5477-4A72-8E4E-41EAD97D9E67}" type="presParOf" srcId="{47F59C6C-E91B-4AEB-B535-8EA04DEC900B}" destId="{38A3AC3B-572D-4EC8-A6DB-D12E561553B5}" srcOrd="3" destOrd="0" presId="urn:microsoft.com/office/officeart/2005/8/layout/hierarchy3"/>
    <dgm:cxn modelId="{8FE8B43F-0802-4991-9FF8-31C39A03BEEA}" type="presParOf" srcId="{47F59C6C-E91B-4AEB-B535-8EA04DEC900B}" destId="{F20CA700-59BA-4C25-9E94-34AFB2FAC23B}" srcOrd="4" destOrd="0" presId="urn:microsoft.com/office/officeart/2005/8/layout/hierarchy3"/>
    <dgm:cxn modelId="{8C9EF85A-1D2F-4C57-8CEE-32CB733DB2C0}" type="presParOf" srcId="{47F59C6C-E91B-4AEB-B535-8EA04DEC900B}" destId="{E24C7EE0-01B3-44AF-88F8-BF09F424E3A2}" srcOrd="5" destOrd="0" presId="urn:microsoft.com/office/officeart/2005/8/layout/hierarchy3"/>
    <dgm:cxn modelId="{E33EDC33-FAD0-4156-9764-92BA4BD99F5D}" type="presParOf" srcId="{47F59C6C-E91B-4AEB-B535-8EA04DEC900B}" destId="{D6F4434B-7111-46C8-B7BB-EA4D3D9B42E3}" srcOrd="6" destOrd="0" presId="urn:microsoft.com/office/officeart/2005/8/layout/hierarchy3"/>
    <dgm:cxn modelId="{4149365B-50BC-4CFA-8BD5-0918CBAB2CED}" type="presParOf" srcId="{47F59C6C-E91B-4AEB-B535-8EA04DEC900B}" destId="{666B559A-581A-4621-96FE-14EB35E1EA30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4C2B5BE7-968E-4B77-83C6-741A5244229A}">
      <dgm:prSet phldrT="[Texto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2000" b="1" dirty="0"/>
            <a:t>GARANTÍAS  OPERATIVAS  DEL COMPRADOR</a:t>
          </a:r>
          <a:endParaRPr lang="es-ES" sz="1800" b="1" dirty="0"/>
        </a:p>
      </dgm:t>
    </dgm:pt>
    <dgm:pt modelId="{4CD31ED3-5D30-427C-99EF-69A861B97F4B}" type="sibTrans" cxnId="{FB4237FB-6510-4A0F-8722-E83CD68976F5}">
      <dgm:prSet/>
      <dgm:spPr/>
      <dgm:t>
        <a:bodyPr/>
        <a:lstStyle/>
        <a:p>
          <a:endParaRPr lang="es-ES" sz="1600"/>
        </a:p>
      </dgm:t>
    </dgm:pt>
    <dgm:pt modelId="{9D3080DC-C69A-449D-8576-22246E679672}" type="parTrans" cxnId="{FB4237FB-6510-4A0F-8722-E83CD68976F5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8A2E1ECF-3085-4419-967C-96A642DF062F}" type="pres">
      <dgm:prSet presAssocID="{4C2B5BE7-968E-4B77-83C6-741A5244229A}" presName="linNode" presStyleCnt="0"/>
      <dgm:spPr/>
    </dgm:pt>
    <dgm:pt modelId="{55F4FA89-EDF8-43DB-9273-AD4EC82F8515}" type="pres">
      <dgm:prSet presAssocID="{4C2B5BE7-968E-4B77-83C6-741A5244229A}" presName="parentShp" presStyleLbl="node1" presStyleIdx="0" presStyleCnt="1" custScaleX="2000000" custScaleY="43168" custLinFactNeighborX="1233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EE1DCD5-D32A-47FB-BE3B-8CD832B73ADE}" type="pres">
      <dgm:prSet presAssocID="{4C2B5BE7-968E-4B77-83C6-741A5244229A}" presName="childShp" presStyleLbl="bgAccFollowNode1" presStyleIdx="0" presStyleCnt="1" custScaleX="101602" custScaleY="40658" custLinFactX="-188718" custLinFactNeighborX="-200000" custLinFactNeighborY="0">
        <dgm:presLayoutVars>
          <dgm:bulletEnabled val="1"/>
        </dgm:presLayoutVars>
      </dgm:prSet>
      <dgm:spPr/>
    </dgm:pt>
  </dgm:ptLst>
  <dgm:cxnLst>
    <dgm:cxn modelId="{FB4237FB-6510-4A0F-8722-E83CD68976F5}" srcId="{0AF57CDA-1347-4211-86F0-2D8B042A733D}" destId="{4C2B5BE7-968E-4B77-83C6-741A5244229A}" srcOrd="0" destOrd="0" parTransId="{9D3080DC-C69A-449D-8576-22246E679672}" sibTransId="{4CD31ED3-5D30-427C-99EF-69A861B97F4B}"/>
    <dgm:cxn modelId="{763179FC-F77B-4AE2-A525-EE4E3DC8BBA0}" type="presOf" srcId="{0AF57CDA-1347-4211-86F0-2D8B042A733D}" destId="{DEB677F4-CD11-4792-BEAC-666750E5B581}" srcOrd="0" destOrd="0" presId="urn:microsoft.com/office/officeart/2005/8/layout/vList6"/>
    <dgm:cxn modelId="{8FF87000-B88D-40D6-AD78-8970FB8FE110}" type="presOf" srcId="{4C2B5BE7-968E-4B77-83C6-741A5244229A}" destId="{55F4FA89-EDF8-43DB-9273-AD4EC82F8515}" srcOrd="0" destOrd="0" presId="urn:microsoft.com/office/officeart/2005/8/layout/vList6"/>
    <dgm:cxn modelId="{F839F6B6-C8C9-4A74-A10A-210DD074F35C}" type="presParOf" srcId="{DEB677F4-CD11-4792-BEAC-666750E5B581}" destId="{8A2E1ECF-3085-4419-967C-96A642DF062F}" srcOrd="0" destOrd="0" presId="urn:microsoft.com/office/officeart/2005/8/layout/vList6"/>
    <dgm:cxn modelId="{9717B14A-34BE-4186-AA8F-3F947C5A6FA2}" type="presParOf" srcId="{8A2E1ECF-3085-4419-967C-96A642DF062F}" destId="{55F4FA89-EDF8-43DB-9273-AD4EC82F8515}" srcOrd="0" destOrd="0" presId="urn:microsoft.com/office/officeart/2005/8/layout/vList6"/>
    <dgm:cxn modelId="{E514E962-7FC9-49CA-B28B-F7201443DEFC}" type="presParOf" srcId="{8A2E1ECF-3085-4419-967C-96A642DF062F}" destId="{DEE1DCD5-D32A-47FB-BE3B-8CD832B73AD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22E1216-34B1-4C4A-A76E-9A8CA17925F1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8337273D-AFF8-4264-9F0F-3EFADED1BA27}">
      <dgm:prSet phldrT="[Texto]"/>
      <dgm:spPr/>
      <dgm:t>
        <a:bodyPr/>
        <a:lstStyle/>
        <a:p>
          <a:pPr algn="ctr"/>
          <a:r>
            <a:rPr lang="es-ES" dirty="0"/>
            <a:t>Garantías de cumplimiento</a:t>
          </a:r>
        </a:p>
      </dgm:t>
    </dgm:pt>
    <dgm:pt modelId="{5D4E5669-7B17-4D46-9558-A0524B82806E}" type="parTrans" cxnId="{EECED453-63E5-4DFE-8D25-2D0392A11DC1}">
      <dgm:prSet/>
      <dgm:spPr/>
      <dgm:t>
        <a:bodyPr/>
        <a:lstStyle/>
        <a:p>
          <a:endParaRPr lang="es-ES"/>
        </a:p>
      </dgm:t>
    </dgm:pt>
    <dgm:pt modelId="{5AF5A6C4-5F2F-4B73-8999-6EC9331388C4}" type="sibTrans" cxnId="{EECED453-63E5-4DFE-8D25-2D0392A11DC1}">
      <dgm:prSet/>
      <dgm:spPr/>
      <dgm:t>
        <a:bodyPr/>
        <a:lstStyle/>
        <a:p>
          <a:endParaRPr lang="es-ES"/>
        </a:p>
      </dgm:t>
    </dgm:pt>
    <dgm:pt modelId="{ACA413DB-4E69-4BD9-946E-1767BF0F7469}">
      <dgm:prSet phldrT="[Texto]"/>
      <dgm:spPr/>
      <dgm:t>
        <a:bodyPr/>
        <a:lstStyle/>
        <a:p>
          <a:pPr algn="ctr"/>
          <a:r>
            <a:rPr lang="es-ES" dirty="0"/>
            <a:t>Fondo de reserva</a:t>
          </a:r>
        </a:p>
      </dgm:t>
    </dgm:pt>
    <dgm:pt modelId="{12D63118-A535-4F21-ADF6-BC91D4F69D92}" type="parTrans" cxnId="{34E7FF7F-B667-431C-BEA9-F5A1D842B71D}">
      <dgm:prSet/>
      <dgm:spPr/>
      <dgm:t>
        <a:bodyPr/>
        <a:lstStyle/>
        <a:p>
          <a:endParaRPr lang="es-ES"/>
        </a:p>
      </dgm:t>
    </dgm:pt>
    <dgm:pt modelId="{EF27F9E4-9236-433A-B621-F84650044C5B}" type="sibTrans" cxnId="{34E7FF7F-B667-431C-BEA9-F5A1D842B71D}">
      <dgm:prSet/>
      <dgm:spPr/>
      <dgm:t>
        <a:bodyPr/>
        <a:lstStyle/>
        <a:p>
          <a:endParaRPr lang="es-ES"/>
        </a:p>
      </dgm:t>
    </dgm:pt>
    <dgm:pt modelId="{DE739113-ABB8-465A-8317-C5087D45E036}">
      <dgm:prSet phldrT="[Texto]"/>
      <dgm:spPr/>
      <dgm:t>
        <a:bodyPr/>
        <a:lstStyle/>
        <a:p>
          <a:pPr algn="ctr"/>
          <a:r>
            <a:rPr lang="es-ES" dirty="0"/>
            <a:t>Gestión de pérdidas</a:t>
          </a:r>
        </a:p>
      </dgm:t>
    </dgm:pt>
    <dgm:pt modelId="{1F982D44-CFFE-412B-9DB3-844DB46B006E}" type="parTrans" cxnId="{1C2FA151-DFA1-4939-BF27-74FF2210D9E7}">
      <dgm:prSet/>
      <dgm:spPr/>
      <dgm:t>
        <a:bodyPr/>
        <a:lstStyle/>
        <a:p>
          <a:endParaRPr lang="es-ES"/>
        </a:p>
      </dgm:t>
    </dgm:pt>
    <dgm:pt modelId="{A1CF192C-396C-4A02-9CA8-A9D280E8880C}" type="sibTrans" cxnId="{1C2FA151-DFA1-4939-BF27-74FF2210D9E7}">
      <dgm:prSet/>
      <dgm:spPr/>
      <dgm:t>
        <a:bodyPr/>
        <a:lstStyle/>
        <a:p>
          <a:endParaRPr lang="es-ES"/>
        </a:p>
      </dgm:t>
    </dgm:pt>
    <dgm:pt modelId="{DEF48851-8650-43BE-A2DA-A17BFE544450}">
      <dgm:prSet phldrT="[Texto]"/>
      <dgm:spPr/>
      <dgm:t>
        <a:bodyPr/>
        <a:lstStyle/>
        <a:p>
          <a:pPr algn="ctr"/>
          <a:r>
            <a:rPr lang="es-ES" dirty="0"/>
            <a:t>Gestión de desbalances</a:t>
          </a:r>
        </a:p>
      </dgm:t>
    </dgm:pt>
    <dgm:pt modelId="{4F2F6068-6D6F-4DB8-9971-0A59BC304C65}" type="parTrans" cxnId="{604D82C5-2576-406F-A5EE-E7548BBDEEFA}">
      <dgm:prSet/>
      <dgm:spPr/>
      <dgm:t>
        <a:bodyPr/>
        <a:lstStyle/>
        <a:p>
          <a:endParaRPr lang="es-ES"/>
        </a:p>
      </dgm:t>
    </dgm:pt>
    <dgm:pt modelId="{25760D2D-E3F1-4B97-B787-E3B3CE06C421}" type="sibTrans" cxnId="{604D82C5-2576-406F-A5EE-E7548BBDEEFA}">
      <dgm:prSet/>
      <dgm:spPr/>
      <dgm:t>
        <a:bodyPr/>
        <a:lstStyle/>
        <a:p>
          <a:endParaRPr lang="es-ES"/>
        </a:p>
      </dgm:t>
    </dgm:pt>
    <dgm:pt modelId="{93447755-1FD2-4651-872C-B43C97A18B92}" type="pres">
      <dgm:prSet presAssocID="{922E1216-34B1-4C4A-A76E-9A8CA17925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BEDAF468-8FDA-445F-AA8A-874FBCCA4FF6}" type="pres">
      <dgm:prSet presAssocID="{8337273D-AFF8-4264-9F0F-3EFADED1BA27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79992DE-EB7B-4850-A7B0-DBE8CDB6A582}" type="pres">
      <dgm:prSet presAssocID="{5AF5A6C4-5F2F-4B73-8999-6EC9331388C4}" presName="spacer" presStyleCnt="0"/>
      <dgm:spPr/>
    </dgm:pt>
    <dgm:pt modelId="{EA2C3D71-A0F7-4AF3-9A7D-5CFDB886A8F3}" type="pres">
      <dgm:prSet presAssocID="{ACA413DB-4E69-4BD9-946E-1767BF0F746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2F96046-F5DA-43FC-9AE0-E6722D03127D}" type="pres">
      <dgm:prSet presAssocID="{EF27F9E4-9236-433A-B621-F84650044C5B}" presName="spacer" presStyleCnt="0"/>
      <dgm:spPr/>
    </dgm:pt>
    <dgm:pt modelId="{75EEC475-2E48-4706-96D6-E26A3A4E7592}" type="pres">
      <dgm:prSet presAssocID="{DEF48851-8650-43BE-A2DA-A17BFE54445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52C70E7-63F1-49A9-9FC2-D60BD2ED91C9}" type="pres">
      <dgm:prSet presAssocID="{25760D2D-E3F1-4B97-B787-E3B3CE06C421}" presName="spacer" presStyleCnt="0"/>
      <dgm:spPr/>
    </dgm:pt>
    <dgm:pt modelId="{ED10AAB6-4611-4922-A9B9-95AA32934CF6}" type="pres">
      <dgm:prSet presAssocID="{DE739113-ABB8-465A-8317-C5087D45E03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13F55FAB-DAC8-48F0-98B1-5CAEC0382749}" type="presOf" srcId="{922E1216-34B1-4C4A-A76E-9A8CA17925F1}" destId="{93447755-1FD2-4651-872C-B43C97A18B92}" srcOrd="0" destOrd="0" presId="urn:microsoft.com/office/officeart/2005/8/layout/vList2"/>
    <dgm:cxn modelId="{34E7FF7F-B667-431C-BEA9-F5A1D842B71D}" srcId="{922E1216-34B1-4C4A-A76E-9A8CA17925F1}" destId="{ACA413DB-4E69-4BD9-946E-1767BF0F7469}" srcOrd="1" destOrd="0" parTransId="{12D63118-A535-4F21-ADF6-BC91D4F69D92}" sibTransId="{EF27F9E4-9236-433A-B621-F84650044C5B}"/>
    <dgm:cxn modelId="{B377AE6F-AA16-4B3E-8C9F-76BBD06E61CD}" type="presOf" srcId="{DE739113-ABB8-465A-8317-C5087D45E036}" destId="{ED10AAB6-4611-4922-A9B9-95AA32934CF6}" srcOrd="0" destOrd="0" presId="urn:microsoft.com/office/officeart/2005/8/layout/vList2"/>
    <dgm:cxn modelId="{EECED453-63E5-4DFE-8D25-2D0392A11DC1}" srcId="{922E1216-34B1-4C4A-A76E-9A8CA17925F1}" destId="{8337273D-AFF8-4264-9F0F-3EFADED1BA27}" srcOrd="0" destOrd="0" parTransId="{5D4E5669-7B17-4D46-9558-A0524B82806E}" sibTransId="{5AF5A6C4-5F2F-4B73-8999-6EC9331388C4}"/>
    <dgm:cxn modelId="{604D82C5-2576-406F-A5EE-E7548BBDEEFA}" srcId="{922E1216-34B1-4C4A-A76E-9A8CA17925F1}" destId="{DEF48851-8650-43BE-A2DA-A17BFE544450}" srcOrd="2" destOrd="0" parTransId="{4F2F6068-6D6F-4DB8-9971-0A59BC304C65}" sibTransId="{25760D2D-E3F1-4B97-B787-E3B3CE06C421}"/>
    <dgm:cxn modelId="{48E88D3F-A045-4DEC-8F59-B5D0290ADD71}" type="presOf" srcId="{8337273D-AFF8-4264-9F0F-3EFADED1BA27}" destId="{BEDAF468-8FDA-445F-AA8A-874FBCCA4FF6}" srcOrd="0" destOrd="0" presId="urn:microsoft.com/office/officeart/2005/8/layout/vList2"/>
    <dgm:cxn modelId="{D9D57B24-AF77-4A07-90A3-052A536E37D9}" type="presOf" srcId="{DEF48851-8650-43BE-A2DA-A17BFE544450}" destId="{75EEC475-2E48-4706-96D6-E26A3A4E7592}" srcOrd="0" destOrd="0" presId="urn:microsoft.com/office/officeart/2005/8/layout/vList2"/>
    <dgm:cxn modelId="{1C2FA151-DFA1-4939-BF27-74FF2210D9E7}" srcId="{922E1216-34B1-4C4A-A76E-9A8CA17925F1}" destId="{DE739113-ABB8-465A-8317-C5087D45E036}" srcOrd="3" destOrd="0" parTransId="{1F982D44-CFFE-412B-9DB3-844DB46B006E}" sibTransId="{A1CF192C-396C-4A02-9CA8-A9D280E8880C}"/>
    <dgm:cxn modelId="{5A89EDDE-AABC-446E-A869-4AF0EF22DDA3}" type="presOf" srcId="{ACA413DB-4E69-4BD9-946E-1767BF0F7469}" destId="{EA2C3D71-A0F7-4AF3-9A7D-5CFDB886A8F3}" srcOrd="0" destOrd="0" presId="urn:microsoft.com/office/officeart/2005/8/layout/vList2"/>
    <dgm:cxn modelId="{3664AFC9-2F5F-4BB2-B2BD-4155CAEB7B7E}" type="presParOf" srcId="{93447755-1FD2-4651-872C-B43C97A18B92}" destId="{BEDAF468-8FDA-445F-AA8A-874FBCCA4FF6}" srcOrd="0" destOrd="0" presId="urn:microsoft.com/office/officeart/2005/8/layout/vList2"/>
    <dgm:cxn modelId="{76AA6537-C338-46B0-A44E-C66A9C285502}" type="presParOf" srcId="{93447755-1FD2-4651-872C-B43C97A18B92}" destId="{979992DE-EB7B-4850-A7B0-DBE8CDB6A582}" srcOrd="1" destOrd="0" presId="urn:microsoft.com/office/officeart/2005/8/layout/vList2"/>
    <dgm:cxn modelId="{CF72386A-3929-4089-9724-FCC8AB64B413}" type="presParOf" srcId="{93447755-1FD2-4651-872C-B43C97A18B92}" destId="{EA2C3D71-A0F7-4AF3-9A7D-5CFDB886A8F3}" srcOrd="2" destOrd="0" presId="urn:microsoft.com/office/officeart/2005/8/layout/vList2"/>
    <dgm:cxn modelId="{2A78B459-C6B4-495C-AB5E-9C331032D04D}" type="presParOf" srcId="{93447755-1FD2-4651-872C-B43C97A18B92}" destId="{52F96046-F5DA-43FC-9AE0-E6722D03127D}" srcOrd="3" destOrd="0" presId="urn:microsoft.com/office/officeart/2005/8/layout/vList2"/>
    <dgm:cxn modelId="{81F106CE-10ED-4938-BD10-48BE548210DF}" type="presParOf" srcId="{93447755-1FD2-4651-872C-B43C97A18B92}" destId="{75EEC475-2E48-4706-96D6-E26A3A4E7592}" srcOrd="4" destOrd="0" presId="urn:microsoft.com/office/officeart/2005/8/layout/vList2"/>
    <dgm:cxn modelId="{F9C6C754-2D24-4A4F-801C-9D7383430F57}" type="presParOf" srcId="{93447755-1FD2-4651-872C-B43C97A18B92}" destId="{752C70E7-63F1-49A9-9FC2-D60BD2ED91C9}" srcOrd="5" destOrd="0" presId="urn:microsoft.com/office/officeart/2005/8/layout/vList2"/>
    <dgm:cxn modelId="{3A4EFA5F-D032-416A-9B8C-46D7CAA935FC}" type="presParOf" srcId="{93447755-1FD2-4651-872C-B43C97A18B92}" destId="{ED10AAB6-4611-4922-A9B9-95AA32934CF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F8764FB-524B-4139-AF71-B23FB0C4E06B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13DDE31E-CC4E-4E1E-9B42-D15636B752EC}">
      <dgm:prSet phldrT="[Texto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MX" dirty="0"/>
            <a:t>Contribuciones de los Compradores</a:t>
          </a:r>
        </a:p>
      </dgm:t>
    </dgm:pt>
    <dgm:pt modelId="{76C48118-4855-452C-BAC7-58D7A2B2D867}" type="parTrans" cxnId="{2822252E-F4ED-4E79-8870-8D58B67ABD34}">
      <dgm:prSet/>
      <dgm:spPr/>
      <dgm:t>
        <a:bodyPr/>
        <a:lstStyle/>
        <a:p>
          <a:endParaRPr lang="es-MX"/>
        </a:p>
      </dgm:t>
    </dgm:pt>
    <dgm:pt modelId="{DBBB0C7B-58DA-4553-B136-46F454E3F5A3}" type="sibTrans" cxnId="{2822252E-F4ED-4E79-8870-8D58B67ABD34}">
      <dgm:prSet/>
      <dgm:spPr/>
      <dgm:t>
        <a:bodyPr/>
        <a:lstStyle/>
        <a:p>
          <a:endParaRPr lang="es-MX"/>
        </a:p>
      </dgm:t>
    </dgm:pt>
    <dgm:pt modelId="{AA3525DB-B5D8-4F9C-97D6-405D8F6FB444}">
      <dgm:prSet phldrT="[Texto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MX" dirty="0"/>
            <a:t>Recursos obtenidos de la ejecución de garantías</a:t>
          </a:r>
        </a:p>
      </dgm:t>
    </dgm:pt>
    <dgm:pt modelId="{BD1B95D7-8746-4C1D-A98F-A281DBE23F58}" type="parTrans" cxnId="{B976490A-529D-4F9D-8BAA-30CF9F399B22}">
      <dgm:prSet/>
      <dgm:spPr/>
      <dgm:t>
        <a:bodyPr/>
        <a:lstStyle/>
        <a:p>
          <a:endParaRPr lang="es-MX"/>
        </a:p>
      </dgm:t>
    </dgm:pt>
    <dgm:pt modelId="{3CE39044-B330-49F1-A6D7-F5FE4BECCDEA}" type="sibTrans" cxnId="{B976490A-529D-4F9D-8BAA-30CF9F399B22}">
      <dgm:prSet/>
      <dgm:spPr/>
      <dgm:t>
        <a:bodyPr/>
        <a:lstStyle/>
        <a:p>
          <a:endParaRPr lang="es-MX"/>
        </a:p>
      </dgm:t>
    </dgm:pt>
    <dgm:pt modelId="{DCCF94EF-1CA9-4D2F-8D6C-A078F71FC3DB}">
      <dgm:prSet phldrT="[Texto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MX" dirty="0"/>
            <a:t>Recursos obtenidos del cobro de Intereses Moratorios</a:t>
          </a:r>
        </a:p>
      </dgm:t>
    </dgm:pt>
    <dgm:pt modelId="{52E811E4-76F5-45E8-848A-969D682803DA}" type="parTrans" cxnId="{CDEDBF1F-7D21-4911-B348-8091F9A01515}">
      <dgm:prSet/>
      <dgm:spPr/>
      <dgm:t>
        <a:bodyPr/>
        <a:lstStyle/>
        <a:p>
          <a:endParaRPr lang="es-MX"/>
        </a:p>
      </dgm:t>
    </dgm:pt>
    <dgm:pt modelId="{DEC6B716-5A3E-4332-B195-6A4142123121}" type="sibTrans" cxnId="{CDEDBF1F-7D21-4911-B348-8091F9A01515}">
      <dgm:prSet/>
      <dgm:spPr/>
      <dgm:t>
        <a:bodyPr/>
        <a:lstStyle/>
        <a:p>
          <a:endParaRPr lang="es-MX"/>
        </a:p>
      </dgm:t>
    </dgm:pt>
    <dgm:pt modelId="{F7860D7A-F5E9-4088-965D-AA730F446347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MX"/>
            <a:t>Recursos obtenidos por la venta de productos</a:t>
          </a:r>
        </a:p>
      </dgm:t>
    </dgm:pt>
    <dgm:pt modelId="{307F94FF-906F-4BAE-8533-CD5A218B4A83}" type="parTrans" cxnId="{D9D01D86-0976-4653-A658-7FB1294A2C2E}">
      <dgm:prSet/>
      <dgm:spPr/>
      <dgm:t>
        <a:bodyPr/>
        <a:lstStyle/>
        <a:p>
          <a:endParaRPr lang="es-MX"/>
        </a:p>
      </dgm:t>
    </dgm:pt>
    <dgm:pt modelId="{37C771E8-F9A6-4C32-9B3A-4D2D7B1E060C}" type="sibTrans" cxnId="{D9D01D86-0976-4653-A658-7FB1294A2C2E}">
      <dgm:prSet/>
      <dgm:spPr/>
      <dgm:t>
        <a:bodyPr/>
        <a:lstStyle/>
        <a:p>
          <a:endParaRPr lang="es-MX"/>
        </a:p>
      </dgm:t>
    </dgm:pt>
    <dgm:pt modelId="{AB1703FC-6B39-4922-AB57-A6F997B5FB9F}" type="pres">
      <dgm:prSet presAssocID="{9F8764FB-524B-4139-AF71-B23FB0C4E06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30AF9A0B-A5BF-4F43-94C9-D86389B21F09}" type="pres">
      <dgm:prSet presAssocID="{13DDE31E-CC4E-4E1E-9B42-D15636B752E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AFDCA28-2528-43DC-B1F7-D24AC3A6C53B}" type="pres">
      <dgm:prSet presAssocID="{13DDE31E-CC4E-4E1E-9B42-D15636B752EC}" presName="spNode" presStyleCnt="0"/>
      <dgm:spPr/>
    </dgm:pt>
    <dgm:pt modelId="{F463A2E6-034E-42D8-9AEB-97383AE2E2D0}" type="pres">
      <dgm:prSet presAssocID="{DBBB0C7B-58DA-4553-B136-46F454E3F5A3}" presName="sibTrans" presStyleLbl="sibTrans1D1" presStyleIdx="0" presStyleCnt="4"/>
      <dgm:spPr/>
      <dgm:t>
        <a:bodyPr/>
        <a:lstStyle/>
        <a:p>
          <a:endParaRPr lang="es-MX"/>
        </a:p>
      </dgm:t>
    </dgm:pt>
    <dgm:pt modelId="{16323621-0DF6-4E0E-A2C3-F57DC81461B5}" type="pres">
      <dgm:prSet presAssocID="{AA3525DB-B5D8-4F9C-97D6-405D8F6FB444}" presName="node" presStyleLbl="node1" presStyleIdx="1" presStyleCnt="4" custRadScaleRad="126725" custRadScaleInc="108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6BC68CC-F605-41F4-8E5B-FE379A7F106D}" type="pres">
      <dgm:prSet presAssocID="{AA3525DB-B5D8-4F9C-97D6-405D8F6FB444}" presName="spNode" presStyleCnt="0"/>
      <dgm:spPr/>
    </dgm:pt>
    <dgm:pt modelId="{9A67C14C-EE2D-434E-A01E-D656B3E2F4CC}" type="pres">
      <dgm:prSet presAssocID="{3CE39044-B330-49F1-A6D7-F5FE4BECCDEA}" presName="sibTrans" presStyleLbl="sibTrans1D1" presStyleIdx="1" presStyleCnt="4"/>
      <dgm:spPr/>
      <dgm:t>
        <a:bodyPr/>
        <a:lstStyle/>
        <a:p>
          <a:endParaRPr lang="es-MX"/>
        </a:p>
      </dgm:t>
    </dgm:pt>
    <dgm:pt modelId="{C510FAD1-AFED-4787-8C07-3C83235138A7}" type="pres">
      <dgm:prSet presAssocID="{DCCF94EF-1CA9-4D2F-8D6C-A078F71FC3D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235C1D9-8CDA-43BB-8DD2-49C3882289F9}" type="pres">
      <dgm:prSet presAssocID="{DCCF94EF-1CA9-4D2F-8D6C-A078F71FC3DB}" presName="spNode" presStyleCnt="0"/>
      <dgm:spPr/>
    </dgm:pt>
    <dgm:pt modelId="{B3BC5B8B-70DC-4186-AE68-1015A428B529}" type="pres">
      <dgm:prSet presAssocID="{DEC6B716-5A3E-4332-B195-6A4142123121}" presName="sibTrans" presStyleLbl="sibTrans1D1" presStyleIdx="2" presStyleCnt="4"/>
      <dgm:spPr/>
      <dgm:t>
        <a:bodyPr/>
        <a:lstStyle/>
        <a:p>
          <a:endParaRPr lang="es-MX"/>
        </a:p>
      </dgm:t>
    </dgm:pt>
    <dgm:pt modelId="{1509DDE4-1703-46F7-AC3F-75B477C9EB31}" type="pres">
      <dgm:prSet presAssocID="{F7860D7A-F5E9-4088-965D-AA730F446347}" presName="node" presStyleLbl="node1" presStyleIdx="3" presStyleCnt="4" custRadScaleRad="114454" custRadScaleInc="241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5A775F7-252E-4089-BAD5-0A8E018D55AE}" type="pres">
      <dgm:prSet presAssocID="{F7860D7A-F5E9-4088-965D-AA730F446347}" presName="spNode" presStyleCnt="0"/>
      <dgm:spPr/>
    </dgm:pt>
    <dgm:pt modelId="{31FB6F91-D075-4EDB-815B-E5C353FB9BB3}" type="pres">
      <dgm:prSet presAssocID="{37C771E8-F9A6-4C32-9B3A-4D2D7B1E060C}" presName="sibTrans" presStyleLbl="sibTrans1D1" presStyleIdx="3" presStyleCnt="4"/>
      <dgm:spPr/>
      <dgm:t>
        <a:bodyPr/>
        <a:lstStyle/>
        <a:p>
          <a:endParaRPr lang="es-MX"/>
        </a:p>
      </dgm:t>
    </dgm:pt>
  </dgm:ptLst>
  <dgm:cxnLst>
    <dgm:cxn modelId="{B976490A-529D-4F9D-8BAA-30CF9F399B22}" srcId="{9F8764FB-524B-4139-AF71-B23FB0C4E06B}" destId="{AA3525DB-B5D8-4F9C-97D6-405D8F6FB444}" srcOrd="1" destOrd="0" parTransId="{BD1B95D7-8746-4C1D-A98F-A281DBE23F58}" sibTransId="{3CE39044-B330-49F1-A6D7-F5FE4BECCDEA}"/>
    <dgm:cxn modelId="{FD9B2066-421A-4484-9F39-22F1BFBE0FD5}" type="presOf" srcId="{37C771E8-F9A6-4C32-9B3A-4D2D7B1E060C}" destId="{31FB6F91-D075-4EDB-815B-E5C353FB9BB3}" srcOrd="0" destOrd="0" presId="urn:microsoft.com/office/officeart/2005/8/layout/cycle6"/>
    <dgm:cxn modelId="{2CFF1A46-2049-40BD-9FCC-4F067F3CCE23}" type="presOf" srcId="{DCCF94EF-1CA9-4D2F-8D6C-A078F71FC3DB}" destId="{C510FAD1-AFED-4787-8C07-3C83235138A7}" srcOrd="0" destOrd="0" presId="urn:microsoft.com/office/officeart/2005/8/layout/cycle6"/>
    <dgm:cxn modelId="{9DEBBE11-E7D4-4BE4-9F68-C85D1EA3854B}" type="presOf" srcId="{13DDE31E-CC4E-4E1E-9B42-D15636B752EC}" destId="{30AF9A0B-A5BF-4F43-94C9-D86389B21F09}" srcOrd="0" destOrd="0" presId="urn:microsoft.com/office/officeart/2005/8/layout/cycle6"/>
    <dgm:cxn modelId="{02BF2356-C723-4AAD-B819-DAE49870B330}" type="presOf" srcId="{F7860D7A-F5E9-4088-965D-AA730F446347}" destId="{1509DDE4-1703-46F7-AC3F-75B477C9EB31}" srcOrd="0" destOrd="0" presId="urn:microsoft.com/office/officeart/2005/8/layout/cycle6"/>
    <dgm:cxn modelId="{B5F475CF-18FB-484A-A946-1CA942078D18}" type="presOf" srcId="{9F8764FB-524B-4139-AF71-B23FB0C4E06B}" destId="{AB1703FC-6B39-4922-AB57-A6F997B5FB9F}" srcOrd="0" destOrd="0" presId="urn:microsoft.com/office/officeart/2005/8/layout/cycle6"/>
    <dgm:cxn modelId="{D9D01D86-0976-4653-A658-7FB1294A2C2E}" srcId="{9F8764FB-524B-4139-AF71-B23FB0C4E06B}" destId="{F7860D7A-F5E9-4088-965D-AA730F446347}" srcOrd="3" destOrd="0" parTransId="{307F94FF-906F-4BAE-8533-CD5A218B4A83}" sibTransId="{37C771E8-F9A6-4C32-9B3A-4D2D7B1E060C}"/>
    <dgm:cxn modelId="{3E5D6DEC-20F3-4B6A-B815-767907B495D9}" type="presOf" srcId="{3CE39044-B330-49F1-A6D7-F5FE4BECCDEA}" destId="{9A67C14C-EE2D-434E-A01E-D656B3E2F4CC}" srcOrd="0" destOrd="0" presId="urn:microsoft.com/office/officeart/2005/8/layout/cycle6"/>
    <dgm:cxn modelId="{934609F9-D763-4E61-A255-72F41FC53746}" type="presOf" srcId="{DBBB0C7B-58DA-4553-B136-46F454E3F5A3}" destId="{F463A2E6-034E-42D8-9AEB-97383AE2E2D0}" srcOrd="0" destOrd="0" presId="urn:microsoft.com/office/officeart/2005/8/layout/cycle6"/>
    <dgm:cxn modelId="{EEE3EDA6-821F-461A-930D-7E878046E182}" type="presOf" srcId="{AA3525DB-B5D8-4F9C-97D6-405D8F6FB444}" destId="{16323621-0DF6-4E0E-A2C3-F57DC81461B5}" srcOrd="0" destOrd="0" presId="urn:microsoft.com/office/officeart/2005/8/layout/cycle6"/>
    <dgm:cxn modelId="{CDEDBF1F-7D21-4911-B348-8091F9A01515}" srcId="{9F8764FB-524B-4139-AF71-B23FB0C4E06B}" destId="{DCCF94EF-1CA9-4D2F-8D6C-A078F71FC3DB}" srcOrd="2" destOrd="0" parTransId="{52E811E4-76F5-45E8-848A-969D682803DA}" sibTransId="{DEC6B716-5A3E-4332-B195-6A4142123121}"/>
    <dgm:cxn modelId="{2822252E-F4ED-4E79-8870-8D58B67ABD34}" srcId="{9F8764FB-524B-4139-AF71-B23FB0C4E06B}" destId="{13DDE31E-CC4E-4E1E-9B42-D15636B752EC}" srcOrd="0" destOrd="0" parTransId="{76C48118-4855-452C-BAC7-58D7A2B2D867}" sibTransId="{DBBB0C7B-58DA-4553-B136-46F454E3F5A3}"/>
    <dgm:cxn modelId="{172DAF68-8EF9-4E0A-A0AC-C9E364097A62}" type="presOf" srcId="{DEC6B716-5A3E-4332-B195-6A4142123121}" destId="{B3BC5B8B-70DC-4186-AE68-1015A428B529}" srcOrd="0" destOrd="0" presId="urn:microsoft.com/office/officeart/2005/8/layout/cycle6"/>
    <dgm:cxn modelId="{E460786F-5DE4-404F-9F4B-D825CB257F93}" type="presParOf" srcId="{AB1703FC-6B39-4922-AB57-A6F997B5FB9F}" destId="{30AF9A0B-A5BF-4F43-94C9-D86389B21F09}" srcOrd="0" destOrd="0" presId="urn:microsoft.com/office/officeart/2005/8/layout/cycle6"/>
    <dgm:cxn modelId="{BDCDE537-0923-4A4D-A344-39C4C4A49265}" type="presParOf" srcId="{AB1703FC-6B39-4922-AB57-A6F997B5FB9F}" destId="{3AFDCA28-2528-43DC-B1F7-D24AC3A6C53B}" srcOrd="1" destOrd="0" presId="urn:microsoft.com/office/officeart/2005/8/layout/cycle6"/>
    <dgm:cxn modelId="{0CFFC27F-7A43-448B-B6B9-3C41D6657BCB}" type="presParOf" srcId="{AB1703FC-6B39-4922-AB57-A6F997B5FB9F}" destId="{F463A2E6-034E-42D8-9AEB-97383AE2E2D0}" srcOrd="2" destOrd="0" presId="urn:microsoft.com/office/officeart/2005/8/layout/cycle6"/>
    <dgm:cxn modelId="{A19D5B02-CAD7-45F2-8D53-7C0B1F250816}" type="presParOf" srcId="{AB1703FC-6B39-4922-AB57-A6F997B5FB9F}" destId="{16323621-0DF6-4E0E-A2C3-F57DC81461B5}" srcOrd="3" destOrd="0" presId="urn:microsoft.com/office/officeart/2005/8/layout/cycle6"/>
    <dgm:cxn modelId="{78901E81-87EA-46FF-BA81-755155F4A858}" type="presParOf" srcId="{AB1703FC-6B39-4922-AB57-A6F997B5FB9F}" destId="{56BC68CC-F605-41F4-8E5B-FE379A7F106D}" srcOrd="4" destOrd="0" presId="urn:microsoft.com/office/officeart/2005/8/layout/cycle6"/>
    <dgm:cxn modelId="{F3865C04-8513-4B65-8985-413AAE17BED7}" type="presParOf" srcId="{AB1703FC-6B39-4922-AB57-A6F997B5FB9F}" destId="{9A67C14C-EE2D-434E-A01E-D656B3E2F4CC}" srcOrd="5" destOrd="0" presId="urn:microsoft.com/office/officeart/2005/8/layout/cycle6"/>
    <dgm:cxn modelId="{8071DF6B-86BE-4893-ABFC-79755020D608}" type="presParOf" srcId="{AB1703FC-6B39-4922-AB57-A6F997B5FB9F}" destId="{C510FAD1-AFED-4787-8C07-3C83235138A7}" srcOrd="6" destOrd="0" presId="urn:microsoft.com/office/officeart/2005/8/layout/cycle6"/>
    <dgm:cxn modelId="{F8F061E1-9F07-4864-B430-3AD2B62DFE90}" type="presParOf" srcId="{AB1703FC-6B39-4922-AB57-A6F997B5FB9F}" destId="{4235C1D9-8CDA-43BB-8DD2-49C3882289F9}" srcOrd="7" destOrd="0" presId="urn:microsoft.com/office/officeart/2005/8/layout/cycle6"/>
    <dgm:cxn modelId="{C1DE1B3A-AB78-48B6-9C26-8B15F75A66D4}" type="presParOf" srcId="{AB1703FC-6B39-4922-AB57-A6F997B5FB9F}" destId="{B3BC5B8B-70DC-4186-AE68-1015A428B529}" srcOrd="8" destOrd="0" presId="urn:microsoft.com/office/officeart/2005/8/layout/cycle6"/>
    <dgm:cxn modelId="{EAF3309E-CDC6-4457-A14F-73D9E665CE92}" type="presParOf" srcId="{AB1703FC-6B39-4922-AB57-A6F997B5FB9F}" destId="{1509DDE4-1703-46F7-AC3F-75B477C9EB31}" srcOrd="9" destOrd="0" presId="urn:microsoft.com/office/officeart/2005/8/layout/cycle6"/>
    <dgm:cxn modelId="{6C470223-B313-4146-83EA-25B9E8AC9A35}" type="presParOf" srcId="{AB1703FC-6B39-4922-AB57-A6F997B5FB9F}" destId="{75A775F7-252E-4089-BAD5-0A8E018D55AE}" srcOrd="10" destOrd="0" presId="urn:microsoft.com/office/officeart/2005/8/layout/cycle6"/>
    <dgm:cxn modelId="{8B5940DE-ED12-4B13-905A-FA88C58D2DE6}" type="presParOf" srcId="{AB1703FC-6B39-4922-AB57-A6F997B5FB9F}" destId="{31FB6F91-D075-4EDB-815B-E5C353FB9BB3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22E1216-34B1-4C4A-A76E-9A8CA17925F1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ACA413DB-4E69-4BD9-946E-1767BF0F7469}">
      <dgm:prSet phldrT="[Texto]"/>
      <dgm:spPr/>
      <dgm:t>
        <a:bodyPr/>
        <a:lstStyle/>
        <a:p>
          <a:pPr algn="ctr"/>
          <a:r>
            <a:rPr lang="es-ES" dirty="0"/>
            <a:t>Fondo de Reserva</a:t>
          </a:r>
        </a:p>
      </dgm:t>
    </dgm:pt>
    <dgm:pt modelId="{EF27F9E4-9236-433A-B621-F84650044C5B}" type="sibTrans" cxnId="{34E7FF7F-B667-431C-BEA9-F5A1D842B71D}">
      <dgm:prSet/>
      <dgm:spPr/>
      <dgm:t>
        <a:bodyPr/>
        <a:lstStyle/>
        <a:p>
          <a:endParaRPr lang="es-ES"/>
        </a:p>
      </dgm:t>
    </dgm:pt>
    <dgm:pt modelId="{12D63118-A535-4F21-ADF6-BC91D4F69D92}" type="parTrans" cxnId="{34E7FF7F-B667-431C-BEA9-F5A1D842B71D}">
      <dgm:prSet/>
      <dgm:spPr/>
      <dgm:t>
        <a:bodyPr/>
        <a:lstStyle/>
        <a:p>
          <a:endParaRPr lang="es-ES"/>
        </a:p>
      </dgm:t>
    </dgm:pt>
    <dgm:pt modelId="{93447755-1FD2-4651-872C-B43C97A18B92}" type="pres">
      <dgm:prSet presAssocID="{922E1216-34B1-4C4A-A76E-9A8CA17925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EA2C3D71-A0F7-4AF3-9A7D-5CFDB886A8F3}" type="pres">
      <dgm:prSet presAssocID="{ACA413DB-4E69-4BD9-946E-1767BF0F7469}" presName="parentText" presStyleLbl="node1" presStyleIdx="0" presStyleCnt="1" custLinFactNeighborX="-15057" custLinFactNeighborY="4754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A6F36334-403A-4282-A8ED-CF903975A493}" type="presOf" srcId="{922E1216-34B1-4C4A-A76E-9A8CA17925F1}" destId="{93447755-1FD2-4651-872C-B43C97A18B92}" srcOrd="0" destOrd="0" presId="urn:microsoft.com/office/officeart/2005/8/layout/vList2"/>
    <dgm:cxn modelId="{488EC220-3CF8-4FD4-A1CD-69D29D9FA15F}" type="presOf" srcId="{ACA413DB-4E69-4BD9-946E-1767BF0F7469}" destId="{EA2C3D71-A0F7-4AF3-9A7D-5CFDB886A8F3}" srcOrd="0" destOrd="0" presId="urn:microsoft.com/office/officeart/2005/8/layout/vList2"/>
    <dgm:cxn modelId="{34E7FF7F-B667-431C-BEA9-F5A1D842B71D}" srcId="{922E1216-34B1-4C4A-A76E-9A8CA17925F1}" destId="{ACA413DB-4E69-4BD9-946E-1767BF0F7469}" srcOrd="0" destOrd="0" parTransId="{12D63118-A535-4F21-ADF6-BC91D4F69D92}" sibTransId="{EF27F9E4-9236-433A-B621-F84650044C5B}"/>
    <dgm:cxn modelId="{DE987A93-6DEC-484F-BB97-65CBBE8828E4}" type="presParOf" srcId="{93447755-1FD2-4651-872C-B43C97A18B92}" destId="{EA2C3D71-A0F7-4AF3-9A7D-5CFDB886A8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D5EB504-8754-4D00-915A-74215AAA7FA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819BFACD-38EB-460D-9CC7-83B8E57E36D8}">
      <dgm:prSet phldrT="[Texto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600" b="1" dirty="0"/>
            <a:t>Desbalances</a:t>
          </a:r>
        </a:p>
      </dgm:t>
    </dgm:pt>
    <dgm:pt modelId="{BF2DDB90-DCFE-45C1-ADF6-4344D9249519}" type="parTrans" cxnId="{60F243D0-C620-496A-9601-DA302C0347AD}">
      <dgm:prSet/>
      <dgm:spPr/>
      <dgm:t>
        <a:bodyPr/>
        <a:lstStyle/>
        <a:p>
          <a:endParaRPr lang="es-MX" sz="2800"/>
        </a:p>
      </dgm:t>
    </dgm:pt>
    <dgm:pt modelId="{959818A8-0EF0-4492-BA7B-9DC00DF437F4}" type="sibTrans" cxnId="{60F243D0-C620-496A-9601-DA302C0347AD}">
      <dgm:prSet/>
      <dgm:spPr/>
      <dgm:t>
        <a:bodyPr/>
        <a:lstStyle/>
        <a:p>
          <a:endParaRPr lang="es-MX" sz="2800"/>
        </a:p>
      </dgm:t>
    </dgm:pt>
    <dgm:pt modelId="{4341F4E9-DC9F-4CFA-A47C-E7E6EB581334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800" dirty="0"/>
            <a:t>Pagos </a:t>
          </a:r>
        </a:p>
      </dgm:t>
    </dgm:pt>
    <dgm:pt modelId="{B4FFCDD5-E8C1-47DC-BC0E-ACBD1C75A0E2}" type="parTrans" cxnId="{E0E6A000-B8E5-46AE-82F5-F940DE8B4F3D}">
      <dgm:prSet custT="1"/>
      <dgm:spPr/>
      <dgm:t>
        <a:bodyPr/>
        <a:lstStyle/>
        <a:p>
          <a:endParaRPr lang="es-MX" sz="800"/>
        </a:p>
      </dgm:t>
    </dgm:pt>
    <dgm:pt modelId="{11488126-7B41-410B-BCB5-59DFD407E130}" type="sibTrans" cxnId="{E0E6A000-B8E5-46AE-82F5-F940DE8B4F3D}">
      <dgm:prSet/>
      <dgm:spPr/>
      <dgm:t>
        <a:bodyPr/>
        <a:lstStyle/>
        <a:p>
          <a:endParaRPr lang="es-MX" sz="2800"/>
        </a:p>
      </dgm:t>
    </dgm:pt>
    <dgm:pt modelId="{803DD7BC-56A4-4397-B3ED-017CC28889D0}">
      <dgm:prSet phldrT="[Texto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600" dirty="0"/>
            <a:t>Incumplimientos de Compradores</a:t>
          </a:r>
        </a:p>
      </dgm:t>
    </dgm:pt>
    <dgm:pt modelId="{2FB15A8B-F5DC-44F7-87AA-F23845C443C5}" type="parTrans" cxnId="{A0381FE1-20E9-4FE6-9675-6CDBDC2737E6}">
      <dgm:prSet custT="1"/>
      <dgm:spPr/>
      <dgm:t>
        <a:bodyPr/>
        <a:lstStyle/>
        <a:p>
          <a:endParaRPr lang="es-MX" sz="800"/>
        </a:p>
      </dgm:t>
    </dgm:pt>
    <dgm:pt modelId="{9FAD6D6F-C9B9-4BCD-AD74-CD4DBCFFE34A}" type="sibTrans" cxnId="{A0381FE1-20E9-4FE6-9675-6CDBDC2737E6}">
      <dgm:prSet/>
      <dgm:spPr/>
      <dgm:t>
        <a:bodyPr/>
        <a:lstStyle/>
        <a:p>
          <a:endParaRPr lang="es-MX" sz="2800"/>
        </a:p>
      </dgm:t>
    </dgm:pt>
    <dgm:pt modelId="{B7CAD94C-2A2D-4EAA-A90D-CD3F5B9336BC}">
      <dgm:prSet phldrT="[Texto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800" dirty="0"/>
            <a:t>Productos</a:t>
          </a:r>
        </a:p>
      </dgm:t>
    </dgm:pt>
    <dgm:pt modelId="{F6CD9D90-0B5F-452F-906E-BF9D38478CD3}" type="parTrans" cxnId="{BC5C83E0-B66E-4664-BA42-04ECE75420BA}">
      <dgm:prSet custT="1"/>
      <dgm:spPr/>
      <dgm:t>
        <a:bodyPr/>
        <a:lstStyle/>
        <a:p>
          <a:endParaRPr lang="es-MX" sz="800"/>
        </a:p>
      </dgm:t>
    </dgm:pt>
    <dgm:pt modelId="{B81D49E5-2D2A-488B-953C-149E1E407E07}" type="sibTrans" cxnId="{BC5C83E0-B66E-4664-BA42-04ECE75420BA}">
      <dgm:prSet/>
      <dgm:spPr/>
      <dgm:t>
        <a:bodyPr/>
        <a:lstStyle/>
        <a:p>
          <a:endParaRPr lang="es-MX" sz="2800"/>
        </a:p>
      </dgm:t>
    </dgm:pt>
    <dgm:pt modelId="{F69AC864-638D-4D25-A8AB-69F5B271CA64}">
      <dgm:prSet phldrT="[Texto]" custT="1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1600" dirty="0"/>
            <a:t>No entrega de producto</a:t>
          </a:r>
        </a:p>
      </dgm:t>
    </dgm:pt>
    <dgm:pt modelId="{F5C6A0C3-0F0A-48F7-92AE-04E4289088A5}" type="parTrans" cxnId="{E2C33BD0-B738-4AEC-AD78-22F0AB887B70}">
      <dgm:prSet custT="1"/>
      <dgm:spPr/>
      <dgm:t>
        <a:bodyPr/>
        <a:lstStyle/>
        <a:p>
          <a:endParaRPr lang="es-MX" sz="800"/>
        </a:p>
      </dgm:t>
    </dgm:pt>
    <dgm:pt modelId="{915E8E0C-8A3A-4485-ADAC-050CC0C3ACBA}" type="sibTrans" cxnId="{E2C33BD0-B738-4AEC-AD78-22F0AB887B70}">
      <dgm:prSet/>
      <dgm:spPr/>
      <dgm:t>
        <a:bodyPr/>
        <a:lstStyle/>
        <a:p>
          <a:endParaRPr lang="es-MX" sz="2800"/>
        </a:p>
      </dgm:t>
    </dgm:pt>
    <dgm:pt modelId="{A37B2DF6-EDF4-49D8-BD1E-E5223E61A478}" type="pres">
      <dgm:prSet presAssocID="{AD5EB504-8754-4D00-915A-74215AAA7FA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6C35273A-625A-4A41-88FF-77B938270C7E}" type="pres">
      <dgm:prSet presAssocID="{819BFACD-38EB-460D-9CC7-83B8E57E36D8}" presName="root1" presStyleCnt="0"/>
      <dgm:spPr/>
    </dgm:pt>
    <dgm:pt modelId="{09FAF063-FFDB-4B52-82CD-C201471AB25B}" type="pres">
      <dgm:prSet presAssocID="{819BFACD-38EB-460D-9CC7-83B8E57E36D8}" presName="LevelOneTextNode" presStyleLbl="node0" presStyleIdx="0" presStyleCnt="1" custLinFactNeighborY="25408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9D3A4C84-0A93-4F41-8C3C-9F6532A2C978}" type="pres">
      <dgm:prSet presAssocID="{819BFACD-38EB-460D-9CC7-83B8E57E36D8}" presName="level2hierChild" presStyleCnt="0"/>
      <dgm:spPr/>
    </dgm:pt>
    <dgm:pt modelId="{A6CA2BA9-E73D-4694-BFFD-5664F7028E17}" type="pres">
      <dgm:prSet presAssocID="{B4FFCDD5-E8C1-47DC-BC0E-ACBD1C75A0E2}" presName="conn2-1" presStyleLbl="parChTrans1D2" presStyleIdx="0" presStyleCnt="2"/>
      <dgm:spPr/>
      <dgm:t>
        <a:bodyPr/>
        <a:lstStyle/>
        <a:p>
          <a:endParaRPr lang="es-MX"/>
        </a:p>
      </dgm:t>
    </dgm:pt>
    <dgm:pt modelId="{ABFF240D-02B6-4C16-BE80-3A78F38AAE64}" type="pres">
      <dgm:prSet presAssocID="{B4FFCDD5-E8C1-47DC-BC0E-ACBD1C75A0E2}" presName="connTx" presStyleLbl="parChTrans1D2" presStyleIdx="0" presStyleCnt="2"/>
      <dgm:spPr/>
      <dgm:t>
        <a:bodyPr/>
        <a:lstStyle/>
        <a:p>
          <a:endParaRPr lang="es-MX"/>
        </a:p>
      </dgm:t>
    </dgm:pt>
    <dgm:pt modelId="{8CE2F90A-F48D-4FE0-810F-48431C0ACDCE}" type="pres">
      <dgm:prSet presAssocID="{4341F4E9-DC9F-4CFA-A47C-E7E6EB581334}" presName="root2" presStyleCnt="0"/>
      <dgm:spPr/>
    </dgm:pt>
    <dgm:pt modelId="{CD67F53E-8C9B-41EA-B936-90B354B9F55D}" type="pres">
      <dgm:prSet presAssocID="{4341F4E9-DC9F-4CFA-A47C-E7E6EB581334}" presName="LevelTwoTextNode" presStyleLbl="node2" presStyleIdx="0" presStyleCnt="2" custLinFactNeighborX="-27453" custLinFactNeighborY="-22331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F6EBB1B4-0633-431F-823D-ADCAF2996841}" type="pres">
      <dgm:prSet presAssocID="{4341F4E9-DC9F-4CFA-A47C-E7E6EB581334}" presName="level3hierChild" presStyleCnt="0"/>
      <dgm:spPr/>
    </dgm:pt>
    <dgm:pt modelId="{7C95B303-2BF4-4510-B207-507E1FAAF061}" type="pres">
      <dgm:prSet presAssocID="{2FB15A8B-F5DC-44F7-87AA-F23845C443C5}" presName="conn2-1" presStyleLbl="parChTrans1D3" presStyleIdx="0" presStyleCnt="2"/>
      <dgm:spPr/>
      <dgm:t>
        <a:bodyPr/>
        <a:lstStyle/>
        <a:p>
          <a:endParaRPr lang="es-MX"/>
        </a:p>
      </dgm:t>
    </dgm:pt>
    <dgm:pt modelId="{228C3F85-2128-4917-A700-5EF191BE68CF}" type="pres">
      <dgm:prSet presAssocID="{2FB15A8B-F5DC-44F7-87AA-F23845C443C5}" presName="connTx" presStyleLbl="parChTrans1D3" presStyleIdx="0" presStyleCnt="2"/>
      <dgm:spPr/>
      <dgm:t>
        <a:bodyPr/>
        <a:lstStyle/>
        <a:p>
          <a:endParaRPr lang="es-MX"/>
        </a:p>
      </dgm:t>
    </dgm:pt>
    <dgm:pt modelId="{37BD7DE2-2F38-4479-9A2E-B1E0BE36579A}" type="pres">
      <dgm:prSet presAssocID="{803DD7BC-56A4-4397-B3ED-017CC28889D0}" presName="root2" presStyleCnt="0"/>
      <dgm:spPr/>
    </dgm:pt>
    <dgm:pt modelId="{BC4B3DDC-6A11-4E4B-A899-47DF3EE56492}" type="pres">
      <dgm:prSet presAssocID="{803DD7BC-56A4-4397-B3ED-017CC28889D0}" presName="LevelTwoTextNode" presStyleLbl="node3" presStyleIdx="0" presStyleCnt="2" custScaleX="126584" custLinFactNeighborX="-60958" custLinFactNeighborY="-21746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C79EBAFC-6F90-4354-9050-5E9D6FD1A763}" type="pres">
      <dgm:prSet presAssocID="{803DD7BC-56A4-4397-B3ED-017CC28889D0}" presName="level3hierChild" presStyleCnt="0"/>
      <dgm:spPr/>
    </dgm:pt>
    <dgm:pt modelId="{3933F428-92B5-4109-A5A2-F36F94DAFDEB}" type="pres">
      <dgm:prSet presAssocID="{F6CD9D90-0B5F-452F-906E-BF9D38478CD3}" presName="conn2-1" presStyleLbl="parChTrans1D2" presStyleIdx="1" presStyleCnt="2"/>
      <dgm:spPr/>
      <dgm:t>
        <a:bodyPr/>
        <a:lstStyle/>
        <a:p>
          <a:endParaRPr lang="es-MX"/>
        </a:p>
      </dgm:t>
    </dgm:pt>
    <dgm:pt modelId="{7D99E542-39B2-4D98-9FDD-FBC063737BCE}" type="pres">
      <dgm:prSet presAssocID="{F6CD9D90-0B5F-452F-906E-BF9D38478CD3}" presName="connTx" presStyleLbl="parChTrans1D2" presStyleIdx="1" presStyleCnt="2"/>
      <dgm:spPr/>
      <dgm:t>
        <a:bodyPr/>
        <a:lstStyle/>
        <a:p>
          <a:endParaRPr lang="es-MX"/>
        </a:p>
      </dgm:t>
    </dgm:pt>
    <dgm:pt modelId="{2AE98BF6-49D1-4585-A69B-213347A3E9B5}" type="pres">
      <dgm:prSet presAssocID="{B7CAD94C-2A2D-4EAA-A90D-CD3F5B9336BC}" presName="root2" presStyleCnt="0"/>
      <dgm:spPr/>
    </dgm:pt>
    <dgm:pt modelId="{044B5603-3A2D-4C99-ADE1-B306C57F6DE7}" type="pres">
      <dgm:prSet presAssocID="{B7CAD94C-2A2D-4EAA-A90D-CD3F5B9336BC}" presName="LevelTwoTextNode" presStyleLbl="node2" presStyleIdx="1" presStyleCnt="2" custLinFactNeighborX="-30752" custLinFactNeighborY="93324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748EC03F-83F7-4CAE-BB3B-394A416633C7}" type="pres">
      <dgm:prSet presAssocID="{B7CAD94C-2A2D-4EAA-A90D-CD3F5B9336BC}" presName="level3hierChild" presStyleCnt="0"/>
      <dgm:spPr/>
    </dgm:pt>
    <dgm:pt modelId="{6E1B2314-6ADB-4364-9A41-CE23441C2012}" type="pres">
      <dgm:prSet presAssocID="{F5C6A0C3-0F0A-48F7-92AE-04E4289088A5}" presName="conn2-1" presStyleLbl="parChTrans1D3" presStyleIdx="1" presStyleCnt="2"/>
      <dgm:spPr/>
      <dgm:t>
        <a:bodyPr/>
        <a:lstStyle/>
        <a:p>
          <a:endParaRPr lang="es-MX"/>
        </a:p>
      </dgm:t>
    </dgm:pt>
    <dgm:pt modelId="{757C5212-9B50-4C67-8D7C-B53B00EA5E20}" type="pres">
      <dgm:prSet presAssocID="{F5C6A0C3-0F0A-48F7-92AE-04E4289088A5}" presName="connTx" presStyleLbl="parChTrans1D3" presStyleIdx="1" presStyleCnt="2"/>
      <dgm:spPr/>
      <dgm:t>
        <a:bodyPr/>
        <a:lstStyle/>
        <a:p>
          <a:endParaRPr lang="es-MX"/>
        </a:p>
      </dgm:t>
    </dgm:pt>
    <dgm:pt modelId="{5A0271AC-EC9B-44E7-8B92-933E269103F5}" type="pres">
      <dgm:prSet presAssocID="{F69AC864-638D-4D25-A8AB-69F5B271CA64}" presName="root2" presStyleCnt="0"/>
      <dgm:spPr/>
    </dgm:pt>
    <dgm:pt modelId="{033E4BBC-E4C6-4D23-B8D1-CF3003BE353F}" type="pres">
      <dgm:prSet presAssocID="{F69AC864-638D-4D25-A8AB-69F5B271CA64}" presName="LevelTwoTextNode" presStyleLbl="node3" presStyleIdx="1" presStyleCnt="2" custScaleX="127100" custLinFactNeighborX="-64341" custLinFactNeighborY="92959">
        <dgm:presLayoutVars>
          <dgm:chPref val="3"/>
        </dgm:presLayoutVars>
      </dgm:prSet>
      <dgm:spPr/>
      <dgm:t>
        <a:bodyPr/>
        <a:lstStyle/>
        <a:p>
          <a:endParaRPr lang="es-MX"/>
        </a:p>
      </dgm:t>
    </dgm:pt>
    <dgm:pt modelId="{2890B071-2673-4947-A24F-CAFDA666894F}" type="pres">
      <dgm:prSet presAssocID="{F69AC864-638D-4D25-A8AB-69F5B271CA64}" presName="level3hierChild" presStyleCnt="0"/>
      <dgm:spPr/>
    </dgm:pt>
  </dgm:ptLst>
  <dgm:cxnLst>
    <dgm:cxn modelId="{A0381FE1-20E9-4FE6-9675-6CDBDC2737E6}" srcId="{4341F4E9-DC9F-4CFA-A47C-E7E6EB581334}" destId="{803DD7BC-56A4-4397-B3ED-017CC28889D0}" srcOrd="0" destOrd="0" parTransId="{2FB15A8B-F5DC-44F7-87AA-F23845C443C5}" sibTransId="{9FAD6D6F-C9B9-4BCD-AD74-CD4DBCFFE34A}"/>
    <dgm:cxn modelId="{F2DA3791-1831-44BE-B83E-06C7C7F931AF}" type="presOf" srcId="{F5C6A0C3-0F0A-48F7-92AE-04E4289088A5}" destId="{757C5212-9B50-4C67-8D7C-B53B00EA5E20}" srcOrd="1" destOrd="0" presId="urn:microsoft.com/office/officeart/2005/8/layout/hierarchy2"/>
    <dgm:cxn modelId="{12069810-F2E7-4BBF-888E-DC993FADCC81}" type="presOf" srcId="{803DD7BC-56A4-4397-B3ED-017CC28889D0}" destId="{BC4B3DDC-6A11-4E4B-A899-47DF3EE56492}" srcOrd="0" destOrd="0" presId="urn:microsoft.com/office/officeart/2005/8/layout/hierarchy2"/>
    <dgm:cxn modelId="{60F243D0-C620-496A-9601-DA302C0347AD}" srcId="{AD5EB504-8754-4D00-915A-74215AAA7FA7}" destId="{819BFACD-38EB-460D-9CC7-83B8E57E36D8}" srcOrd="0" destOrd="0" parTransId="{BF2DDB90-DCFE-45C1-ADF6-4344D9249519}" sibTransId="{959818A8-0EF0-4492-BA7B-9DC00DF437F4}"/>
    <dgm:cxn modelId="{BC5C83E0-B66E-4664-BA42-04ECE75420BA}" srcId="{819BFACD-38EB-460D-9CC7-83B8E57E36D8}" destId="{B7CAD94C-2A2D-4EAA-A90D-CD3F5B9336BC}" srcOrd="1" destOrd="0" parTransId="{F6CD9D90-0B5F-452F-906E-BF9D38478CD3}" sibTransId="{B81D49E5-2D2A-488B-953C-149E1E407E07}"/>
    <dgm:cxn modelId="{99D2EAAD-6F02-4A81-9608-C4E666172926}" type="presOf" srcId="{819BFACD-38EB-460D-9CC7-83B8E57E36D8}" destId="{09FAF063-FFDB-4B52-82CD-C201471AB25B}" srcOrd="0" destOrd="0" presId="urn:microsoft.com/office/officeart/2005/8/layout/hierarchy2"/>
    <dgm:cxn modelId="{5CFFC2D0-9E11-4ACD-B7B6-4C83817AD714}" type="presOf" srcId="{2FB15A8B-F5DC-44F7-87AA-F23845C443C5}" destId="{7C95B303-2BF4-4510-B207-507E1FAAF061}" srcOrd="0" destOrd="0" presId="urn:microsoft.com/office/officeart/2005/8/layout/hierarchy2"/>
    <dgm:cxn modelId="{E2C33BD0-B738-4AEC-AD78-22F0AB887B70}" srcId="{B7CAD94C-2A2D-4EAA-A90D-CD3F5B9336BC}" destId="{F69AC864-638D-4D25-A8AB-69F5B271CA64}" srcOrd="0" destOrd="0" parTransId="{F5C6A0C3-0F0A-48F7-92AE-04E4289088A5}" sibTransId="{915E8E0C-8A3A-4485-ADAC-050CC0C3ACBA}"/>
    <dgm:cxn modelId="{58130E86-24AD-40F0-A287-8A61B7C0CFBD}" type="presOf" srcId="{F6CD9D90-0B5F-452F-906E-BF9D38478CD3}" destId="{3933F428-92B5-4109-A5A2-F36F94DAFDEB}" srcOrd="0" destOrd="0" presId="urn:microsoft.com/office/officeart/2005/8/layout/hierarchy2"/>
    <dgm:cxn modelId="{2BE19C71-65FB-4C93-AD5B-6CDDA01E9F3E}" type="presOf" srcId="{B7CAD94C-2A2D-4EAA-A90D-CD3F5B9336BC}" destId="{044B5603-3A2D-4C99-ADE1-B306C57F6DE7}" srcOrd="0" destOrd="0" presId="urn:microsoft.com/office/officeart/2005/8/layout/hierarchy2"/>
    <dgm:cxn modelId="{3303BB41-DFEF-4EC6-A56F-998F0294898D}" type="presOf" srcId="{B4FFCDD5-E8C1-47DC-BC0E-ACBD1C75A0E2}" destId="{ABFF240D-02B6-4C16-BE80-3A78F38AAE64}" srcOrd="1" destOrd="0" presId="urn:microsoft.com/office/officeart/2005/8/layout/hierarchy2"/>
    <dgm:cxn modelId="{E0E6A000-B8E5-46AE-82F5-F940DE8B4F3D}" srcId="{819BFACD-38EB-460D-9CC7-83B8E57E36D8}" destId="{4341F4E9-DC9F-4CFA-A47C-E7E6EB581334}" srcOrd="0" destOrd="0" parTransId="{B4FFCDD5-E8C1-47DC-BC0E-ACBD1C75A0E2}" sibTransId="{11488126-7B41-410B-BCB5-59DFD407E130}"/>
    <dgm:cxn modelId="{5538C16D-DFDD-4F91-866E-C59BA9098292}" type="presOf" srcId="{F5C6A0C3-0F0A-48F7-92AE-04E4289088A5}" destId="{6E1B2314-6ADB-4364-9A41-CE23441C2012}" srcOrd="0" destOrd="0" presId="urn:microsoft.com/office/officeart/2005/8/layout/hierarchy2"/>
    <dgm:cxn modelId="{CF717474-6031-4AFA-A9E4-B936D1B85BA2}" type="presOf" srcId="{B4FFCDD5-E8C1-47DC-BC0E-ACBD1C75A0E2}" destId="{A6CA2BA9-E73D-4694-BFFD-5664F7028E17}" srcOrd="0" destOrd="0" presId="urn:microsoft.com/office/officeart/2005/8/layout/hierarchy2"/>
    <dgm:cxn modelId="{A8903A6C-8E38-442C-9D24-320D5083BB4E}" type="presOf" srcId="{F69AC864-638D-4D25-A8AB-69F5B271CA64}" destId="{033E4BBC-E4C6-4D23-B8D1-CF3003BE353F}" srcOrd="0" destOrd="0" presId="urn:microsoft.com/office/officeart/2005/8/layout/hierarchy2"/>
    <dgm:cxn modelId="{332643EC-9951-4FDC-A1EE-149F44EB9EF9}" type="presOf" srcId="{AD5EB504-8754-4D00-915A-74215AAA7FA7}" destId="{A37B2DF6-EDF4-49D8-BD1E-E5223E61A478}" srcOrd="0" destOrd="0" presId="urn:microsoft.com/office/officeart/2005/8/layout/hierarchy2"/>
    <dgm:cxn modelId="{65C65451-8763-4610-BEE6-E3F76123AC0B}" type="presOf" srcId="{F6CD9D90-0B5F-452F-906E-BF9D38478CD3}" destId="{7D99E542-39B2-4D98-9FDD-FBC063737BCE}" srcOrd="1" destOrd="0" presId="urn:microsoft.com/office/officeart/2005/8/layout/hierarchy2"/>
    <dgm:cxn modelId="{E9CDE7BA-41FE-4EB0-BEDA-294B176C2C20}" type="presOf" srcId="{2FB15A8B-F5DC-44F7-87AA-F23845C443C5}" destId="{228C3F85-2128-4917-A700-5EF191BE68CF}" srcOrd="1" destOrd="0" presId="urn:microsoft.com/office/officeart/2005/8/layout/hierarchy2"/>
    <dgm:cxn modelId="{9E01C0CB-CC6A-47B6-A96A-2AD01B6A3B1A}" type="presOf" srcId="{4341F4E9-DC9F-4CFA-A47C-E7E6EB581334}" destId="{CD67F53E-8C9B-41EA-B936-90B354B9F55D}" srcOrd="0" destOrd="0" presId="urn:microsoft.com/office/officeart/2005/8/layout/hierarchy2"/>
    <dgm:cxn modelId="{96E9DD18-8858-4D1C-9F84-24508E075B20}" type="presParOf" srcId="{A37B2DF6-EDF4-49D8-BD1E-E5223E61A478}" destId="{6C35273A-625A-4A41-88FF-77B938270C7E}" srcOrd="0" destOrd="0" presId="urn:microsoft.com/office/officeart/2005/8/layout/hierarchy2"/>
    <dgm:cxn modelId="{C6CCDAE0-A70B-4695-9878-1E97C2B9D727}" type="presParOf" srcId="{6C35273A-625A-4A41-88FF-77B938270C7E}" destId="{09FAF063-FFDB-4B52-82CD-C201471AB25B}" srcOrd="0" destOrd="0" presId="urn:microsoft.com/office/officeart/2005/8/layout/hierarchy2"/>
    <dgm:cxn modelId="{DFF0D205-BF3E-4C32-8997-FB8901055C68}" type="presParOf" srcId="{6C35273A-625A-4A41-88FF-77B938270C7E}" destId="{9D3A4C84-0A93-4F41-8C3C-9F6532A2C978}" srcOrd="1" destOrd="0" presId="urn:microsoft.com/office/officeart/2005/8/layout/hierarchy2"/>
    <dgm:cxn modelId="{798407B5-67C3-4CEE-86FF-777A99DF41DD}" type="presParOf" srcId="{9D3A4C84-0A93-4F41-8C3C-9F6532A2C978}" destId="{A6CA2BA9-E73D-4694-BFFD-5664F7028E17}" srcOrd="0" destOrd="0" presId="urn:microsoft.com/office/officeart/2005/8/layout/hierarchy2"/>
    <dgm:cxn modelId="{D2AF364A-AC94-4BCE-9105-0D62CFAF3C5B}" type="presParOf" srcId="{A6CA2BA9-E73D-4694-BFFD-5664F7028E17}" destId="{ABFF240D-02B6-4C16-BE80-3A78F38AAE64}" srcOrd="0" destOrd="0" presId="urn:microsoft.com/office/officeart/2005/8/layout/hierarchy2"/>
    <dgm:cxn modelId="{D4F1641C-31D9-4DB7-9423-3D80C7E89F31}" type="presParOf" srcId="{9D3A4C84-0A93-4F41-8C3C-9F6532A2C978}" destId="{8CE2F90A-F48D-4FE0-810F-48431C0ACDCE}" srcOrd="1" destOrd="0" presId="urn:microsoft.com/office/officeart/2005/8/layout/hierarchy2"/>
    <dgm:cxn modelId="{2FE7D503-FDFC-4974-A35D-07FAE186BD16}" type="presParOf" srcId="{8CE2F90A-F48D-4FE0-810F-48431C0ACDCE}" destId="{CD67F53E-8C9B-41EA-B936-90B354B9F55D}" srcOrd="0" destOrd="0" presId="urn:microsoft.com/office/officeart/2005/8/layout/hierarchy2"/>
    <dgm:cxn modelId="{B3868782-FEBB-4B37-B4E5-9E6D7ADEDDE2}" type="presParOf" srcId="{8CE2F90A-F48D-4FE0-810F-48431C0ACDCE}" destId="{F6EBB1B4-0633-431F-823D-ADCAF2996841}" srcOrd="1" destOrd="0" presId="urn:microsoft.com/office/officeart/2005/8/layout/hierarchy2"/>
    <dgm:cxn modelId="{BD1E2C2E-5AEC-4D1D-AB65-87E8313590C5}" type="presParOf" srcId="{F6EBB1B4-0633-431F-823D-ADCAF2996841}" destId="{7C95B303-2BF4-4510-B207-507E1FAAF061}" srcOrd="0" destOrd="0" presId="urn:microsoft.com/office/officeart/2005/8/layout/hierarchy2"/>
    <dgm:cxn modelId="{121E044B-6518-4A1A-BFB9-9425ADD50851}" type="presParOf" srcId="{7C95B303-2BF4-4510-B207-507E1FAAF061}" destId="{228C3F85-2128-4917-A700-5EF191BE68CF}" srcOrd="0" destOrd="0" presId="urn:microsoft.com/office/officeart/2005/8/layout/hierarchy2"/>
    <dgm:cxn modelId="{3992F974-0A6D-410D-9799-09B81272AE6C}" type="presParOf" srcId="{F6EBB1B4-0633-431F-823D-ADCAF2996841}" destId="{37BD7DE2-2F38-4479-9A2E-B1E0BE36579A}" srcOrd="1" destOrd="0" presId="urn:microsoft.com/office/officeart/2005/8/layout/hierarchy2"/>
    <dgm:cxn modelId="{8EFB5469-8879-4E66-9546-6B079041CEF9}" type="presParOf" srcId="{37BD7DE2-2F38-4479-9A2E-B1E0BE36579A}" destId="{BC4B3DDC-6A11-4E4B-A899-47DF3EE56492}" srcOrd="0" destOrd="0" presId="urn:microsoft.com/office/officeart/2005/8/layout/hierarchy2"/>
    <dgm:cxn modelId="{866C8D4C-B6CF-4F73-B672-0EAE291B66C4}" type="presParOf" srcId="{37BD7DE2-2F38-4479-9A2E-B1E0BE36579A}" destId="{C79EBAFC-6F90-4354-9050-5E9D6FD1A763}" srcOrd="1" destOrd="0" presId="urn:microsoft.com/office/officeart/2005/8/layout/hierarchy2"/>
    <dgm:cxn modelId="{6D34D291-E1C0-443A-95EF-C8A50B07F1BD}" type="presParOf" srcId="{9D3A4C84-0A93-4F41-8C3C-9F6532A2C978}" destId="{3933F428-92B5-4109-A5A2-F36F94DAFDEB}" srcOrd="2" destOrd="0" presId="urn:microsoft.com/office/officeart/2005/8/layout/hierarchy2"/>
    <dgm:cxn modelId="{AB043F82-8F0E-4D2D-9AC8-10E9E1D0241D}" type="presParOf" srcId="{3933F428-92B5-4109-A5A2-F36F94DAFDEB}" destId="{7D99E542-39B2-4D98-9FDD-FBC063737BCE}" srcOrd="0" destOrd="0" presId="urn:microsoft.com/office/officeart/2005/8/layout/hierarchy2"/>
    <dgm:cxn modelId="{8AADE242-924E-4917-B66A-221561171A51}" type="presParOf" srcId="{9D3A4C84-0A93-4F41-8C3C-9F6532A2C978}" destId="{2AE98BF6-49D1-4585-A69B-213347A3E9B5}" srcOrd="3" destOrd="0" presId="urn:microsoft.com/office/officeart/2005/8/layout/hierarchy2"/>
    <dgm:cxn modelId="{A409A464-AEEA-4801-B55D-AD6EDEE7E39E}" type="presParOf" srcId="{2AE98BF6-49D1-4585-A69B-213347A3E9B5}" destId="{044B5603-3A2D-4C99-ADE1-B306C57F6DE7}" srcOrd="0" destOrd="0" presId="urn:microsoft.com/office/officeart/2005/8/layout/hierarchy2"/>
    <dgm:cxn modelId="{D37A98EA-3C85-4348-9396-00B5DBE68FB2}" type="presParOf" srcId="{2AE98BF6-49D1-4585-A69B-213347A3E9B5}" destId="{748EC03F-83F7-4CAE-BB3B-394A416633C7}" srcOrd="1" destOrd="0" presId="urn:microsoft.com/office/officeart/2005/8/layout/hierarchy2"/>
    <dgm:cxn modelId="{C436183C-F131-4B08-9DBD-2334AFCC7FB1}" type="presParOf" srcId="{748EC03F-83F7-4CAE-BB3B-394A416633C7}" destId="{6E1B2314-6ADB-4364-9A41-CE23441C2012}" srcOrd="0" destOrd="0" presId="urn:microsoft.com/office/officeart/2005/8/layout/hierarchy2"/>
    <dgm:cxn modelId="{714CE7E3-24A8-4808-A607-6F3AF4CA0804}" type="presParOf" srcId="{6E1B2314-6ADB-4364-9A41-CE23441C2012}" destId="{757C5212-9B50-4C67-8D7C-B53B00EA5E20}" srcOrd="0" destOrd="0" presId="urn:microsoft.com/office/officeart/2005/8/layout/hierarchy2"/>
    <dgm:cxn modelId="{DBC4D797-BE9A-441F-8C64-F8AD31FFC5F7}" type="presParOf" srcId="{748EC03F-83F7-4CAE-BB3B-394A416633C7}" destId="{5A0271AC-EC9B-44E7-8B92-933E269103F5}" srcOrd="1" destOrd="0" presId="urn:microsoft.com/office/officeart/2005/8/layout/hierarchy2"/>
    <dgm:cxn modelId="{C0D08D81-D15F-40CB-87F0-447659AF98E7}" type="presParOf" srcId="{5A0271AC-EC9B-44E7-8B92-933E269103F5}" destId="{033E4BBC-E4C6-4D23-B8D1-CF3003BE353F}" srcOrd="0" destOrd="0" presId="urn:microsoft.com/office/officeart/2005/8/layout/hierarchy2"/>
    <dgm:cxn modelId="{1A4E5135-2FFA-4E86-99C9-B77F0EC1311B}" type="presParOf" srcId="{5A0271AC-EC9B-44E7-8B92-933E269103F5}" destId="{2890B071-2673-4947-A24F-CAFDA666894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BC1E24D-F896-4789-8C27-45D3D1598F30}" type="doc">
      <dgm:prSet loTypeId="urn:microsoft.com/office/officeart/2005/8/layout/radial1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CDBE6B02-FCCF-49E3-9D72-1A62697D295A}">
      <dgm:prSet phldrT="[Texto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dirty="0"/>
            <a:t>Cámara de Compensación</a:t>
          </a:r>
        </a:p>
      </dgm:t>
    </dgm:pt>
    <dgm:pt modelId="{5D2DD241-A6E9-48FF-96D8-FA930BCF3CD1}" type="parTrans" cxnId="{7195A73F-0E7B-4C89-A616-1A34D7E18639}">
      <dgm:prSet/>
      <dgm:spPr/>
      <dgm:t>
        <a:bodyPr/>
        <a:lstStyle/>
        <a:p>
          <a:endParaRPr lang="es-MX"/>
        </a:p>
      </dgm:t>
    </dgm:pt>
    <dgm:pt modelId="{5257A333-B6B6-4905-BC3C-39CE5B329841}" type="sibTrans" cxnId="{7195A73F-0E7B-4C89-A616-1A34D7E18639}">
      <dgm:prSet/>
      <dgm:spPr/>
      <dgm:t>
        <a:bodyPr/>
        <a:lstStyle/>
        <a:p>
          <a:endParaRPr lang="es-MX"/>
        </a:p>
      </dgm:t>
    </dgm:pt>
    <dgm:pt modelId="{19DFEBD2-54BA-4D17-ADD3-B94ED603A1BF}" type="pres">
      <dgm:prSet presAssocID="{DBC1E24D-F896-4789-8C27-45D3D1598F3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49856545-DD7B-4589-8493-930666C01CD1}" type="pres">
      <dgm:prSet presAssocID="{CDBE6B02-FCCF-49E3-9D72-1A62697D295A}" presName="centerShape" presStyleLbl="node0" presStyleIdx="0" presStyleCnt="1"/>
      <dgm:spPr/>
      <dgm:t>
        <a:bodyPr/>
        <a:lstStyle/>
        <a:p>
          <a:endParaRPr lang="es-MX"/>
        </a:p>
      </dgm:t>
    </dgm:pt>
  </dgm:ptLst>
  <dgm:cxnLst>
    <dgm:cxn modelId="{D88E0A30-3F81-4667-87EA-19F33FAD068E}" type="presOf" srcId="{DBC1E24D-F896-4789-8C27-45D3D1598F30}" destId="{19DFEBD2-54BA-4D17-ADD3-B94ED603A1BF}" srcOrd="0" destOrd="0" presId="urn:microsoft.com/office/officeart/2005/8/layout/radial1"/>
    <dgm:cxn modelId="{7195A73F-0E7B-4C89-A616-1A34D7E18639}" srcId="{DBC1E24D-F896-4789-8C27-45D3D1598F30}" destId="{CDBE6B02-FCCF-49E3-9D72-1A62697D295A}" srcOrd="0" destOrd="0" parTransId="{5D2DD241-A6E9-48FF-96D8-FA930BCF3CD1}" sibTransId="{5257A333-B6B6-4905-BC3C-39CE5B329841}"/>
    <dgm:cxn modelId="{DABCF78E-48DC-46E7-8763-656DB98D4D6B}" type="presOf" srcId="{CDBE6B02-FCCF-49E3-9D72-1A62697D295A}" destId="{49856545-DD7B-4589-8493-930666C01CD1}" srcOrd="0" destOrd="0" presId="urn:microsoft.com/office/officeart/2005/8/layout/radial1"/>
    <dgm:cxn modelId="{F3AD57D1-AADE-48E5-91FB-E2882F4571E1}" type="presParOf" srcId="{19DFEBD2-54BA-4D17-ADD3-B94ED603A1BF}" destId="{49856545-DD7B-4589-8493-930666C01CD1}" srcOrd="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41C96F02-0452-4CF6-BB2F-C3B748C0D799}">
      <dgm:prSet phldrT="[Texto]" custT="1"/>
      <dgm:spPr>
        <a:solidFill>
          <a:schemeClr val="accent5">
            <a:lumMod val="75000"/>
          </a:schemeClr>
        </a:solidFill>
      </dgm:spPr>
      <dgm:t>
        <a:bodyPr anchor="t"/>
        <a:lstStyle/>
        <a:p>
          <a:r>
            <a:rPr lang="es-ES" sz="2800" b="1" dirty="0"/>
            <a:t>Penalizaciones</a:t>
          </a:r>
        </a:p>
      </dgm:t>
    </dgm:pt>
    <dgm:pt modelId="{5E19D908-8ECE-48BF-B753-1F3226395A4A}" type="parTrans" cxnId="{3AE70D25-AB0D-445C-AC8C-D770636A5878}">
      <dgm:prSet/>
      <dgm:spPr/>
      <dgm:t>
        <a:bodyPr/>
        <a:lstStyle/>
        <a:p>
          <a:endParaRPr lang="es-ES" sz="1600"/>
        </a:p>
      </dgm:t>
    </dgm:pt>
    <dgm:pt modelId="{2D9ECE04-0004-4A71-8E98-680BCC7B7FFF}" type="sibTrans" cxnId="{3AE70D25-AB0D-445C-AC8C-D770636A5878}">
      <dgm:prSet/>
      <dgm:spPr/>
      <dgm:t>
        <a:bodyPr/>
        <a:lstStyle/>
        <a:p>
          <a:endParaRPr lang="es-ES" sz="1600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B468E0E2-81F2-4CE8-89F4-0A614252A909}" type="pres">
      <dgm:prSet presAssocID="{41C96F02-0452-4CF6-BB2F-C3B748C0D799}" presName="linNode" presStyleCnt="0"/>
      <dgm:spPr/>
    </dgm:pt>
    <dgm:pt modelId="{34C986E2-40B1-4976-9F5A-E0E9DAA1AE23}" type="pres">
      <dgm:prSet presAssocID="{41C96F02-0452-4CF6-BB2F-C3B748C0D799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328404F-0607-4963-B4CF-F429759B2015}" type="pres">
      <dgm:prSet presAssocID="{41C96F02-0452-4CF6-BB2F-C3B748C0D799}" presName="childShp" presStyleLbl="bgAccFollowNode1" presStyleIdx="0" presStyleCnt="1" custLinFactNeighborX="-364" custLinFactNeighborY="-1306">
        <dgm:presLayoutVars>
          <dgm:bulletEnabled val="1"/>
        </dgm:presLayoutVars>
      </dgm:prSet>
      <dgm:spPr>
        <a:solidFill>
          <a:schemeClr val="accent5">
            <a:lumMod val="75000"/>
            <a:alpha val="30000"/>
          </a:schemeClr>
        </a:solidFill>
      </dgm:spPr>
    </dgm:pt>
  </dgm:ptLst>
  <dgm:cxnLst>
    <dgm:cxn modelId="{3AE70D25-AB0D-445C-AC8C-D770636A5878}" srcId="{0AF57CDA-1347-4211-86F0-2D8B042A733D}" destId="{41C96F02-0452-4CF6-BB2F-C3B748C0D799}" srcOrd="0" destOrd="0" parTransId="{5E19D908-8ECE-48BF-B753-1F3226395A4A}" sibTransId="{2D9ECE04-0004-4A71-8E98-680BCC7B7FFF}"/>
    <dgm:cxn modelId="{B4BAF17B-9BE6-4DCF-9920-03746FC290DC}" type="presOf" srcId="{41C96F02-0452-4CF6-BB2F-C3B748C0D799}" destId="{34C986E2-40B1-4976-9F5A-E0E9DAA1AE23}" srcOrd="0" destOrd="0" presId="urn:microsoft.com/office/officeart/2005/8/layout/vList6"/>
    <dgm:cxn modelId="{84EC28C6-375A-4272-BA29-14FB6D70DBC7}" type="presOf" srcId="{0AF57CDA-1347-4211-86F0-2D8B042A733D}" destId="{DEB677F4-CD11-4792-BEAC-666750E5B581}" srcOrd="0" destOrd="0" presId="urn:microsoft.com/office/officeart/2005/8/layout/vList6"/>
    <dgm:cxn modelId="{50422CC4-8BE2-4973-9978-B872E878C1ED}" type="presParOf" srcId="{DEB677F4-CD11-4792-BEAC-666750E5B581}" destId="{B468E0E2-81F2-4CE8-89F4-0A614252A909}" srcOrd="0" destOrd="0" presId="urn:microsoft.com/office/officeart/2005/8/layout/vList6"/>
    <dgm:cxn modelId="{97275D5A-D77A-4852-A831-D19FFE10C34C}" type="presParOf" srcId="{B468E0E2-81F2-4CE8-89F4-0A614252A909}" destId="{34C986E2-40B1-4976-9F5A-E0E9DAA1AE23}" srcOrd="0" destOrd="0" presId="urn:microsoft.com/office/officeart/2005/8/layout/vList6"/>
    <dgm:cxn modelId="{EEAAA82E-74FA-4893-A216-EBF757F42B44}" type="presParOf" srcId="{B468E0E2-81F2-4CE8-89F4-0A614252A909}" destId="{C328404F-0607-4963-B4CF-F429759B201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9B0889-A552-4D1A-A842-B67A1AED972C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</dgm:pt>
    <dgm:pt modelId="{20C26A9D-4783-42F2-AD83-2F9E42C625A7}">
      <dgm:prSet phldrT="[Texto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sz="1800" dirty="0"/>
            <a:t>Paso 1</a:t>
          </a:r>
        </a:p>
      </dgm:t>
    </dgm:pt>
    <dgm:pt modelId="{58AA53A0-E54B-42BA-9D28-384D80A1324A}" type="parTrans" cxnId="{D754A418-55C0-49ED-8DD8-EA805036001C}">
      <dgm:prSet/>
      <dgm:spPr/>
      <dgm:t>
        <a:bodyPr/>
        <a:lstStyle/>
        <a:p>
          <a:endParaRPr lang="es-MX" sz="2000"/>
        </a:p>
      </dgm:t>
    </dgm:pt>
    <dgm:pt modelId="{1512AC39-D132-482D-B4E6-81ABA12B4D2C}" type="sibTrans" cxnId="{D754A418-55C0-49ED-8DD8-EA805036001C}">
      <dgm:prSet/>
      <dgm:spPr/>
      <dgm:t>
        <a:bodyPr/>
        <a:lstStyle/>
        <a:p>
          <a:endParaRPr lang="es-MX" sz="2000"/>
        </a:p>
      </dgm:t>
    </dgm:pt>
    <dgm:pt modelId="{2459ED50-A708-43CD-86F8-258721895845}">
      <dgm:prSet phldrT="[Texto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rgbClr val="FF5001"/>
        </a:solidFill>
      </dgm:spPr>
      <dgm:t>
        <a:bodyPr/>
        <a:lstStyle/>
        <a:p>
          <a:r>
            <a:rPr lang="es-MX" sz="1800" dirty="0"/>
            <a:t>Paso 2</a:t>
          </a:r>
        </a:p>
      </dgm:t>
    </dgm:pt>
    <dgm:pt modelId="{29CD7692-D5AA-475D-95E9-A791811A7544}" type="parTrans" cxnId="{31DDD7AA-2ADA-4344-B424-30F38F33EEF3}">
      <dgm:prSet/>
      <dgm:spPr/>
      <dgm:t>
        <a:bodyPr/>
        <a:lstStyle/>
        <a:p>
          <a:endParaRPr lang="es-MX" sz="2000"/>
        </a:p>
      </dgm:t>
    </dgm:pt>
    <dgm:pt modelId="{AE8F16F0-F3B4-4C61-951A-0F8E5186066A}" type="sibTrans" cxnId="{31DDD7AA-2ADA-4344-B424-30F38F33EEF3}">
      <dgm:prSet/>
      <dgm:spPr/>
      <dgm:t>
        <a:bodyPr/>
        <a:lstStyle/>
        <a:p>
          <a:endParaRPr lang="es-MX" sz="2000"/>
        </a:p>
      </dgm:t>
    </dgm:pt>
    <dgm:pt modelId="{E44CCB4B-0AE8-453F-B7AF-A93EBE8F27CA}">
      <dgm:prSet phldrT="[Texto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MX" sz="1800" dirty="0"/>
            <a:t>Paso 3</a:t>
          </a:r>
        </a:p>
      </dgm:t>
    </dgm:pt>
    <dgm:pt modelId="{E72AACCA-0493-4356-B283-FC11B5AD0112}" type="parTrans" cxnId="{0A05E8D9-1C5C-4544-BC5D-AAFD2D1953B9}">
      <dgm:prSet/>
      <dgm:spPr/>
      <dgm:t>
        <a:bodyPr/>
        <a:lstStyle/>
        <a:p>
          <a:endParaRPr lang="es-MX" sz="2000"/>
        </a:p>
      </dgm:t>
    </dgm:pt>
    <dgm:pt modelId="{A08C1156-D577-42C9-8110-036A046ADE66}" type="sibTrans" cxnId="{0A05E8D9-1C5C-4544-BC5D-AAFD2D1953B9}">
      <dgm:prSet/>
      <dgm:spPr/>
      <dgm:t>
        <a:bodyPr/>
        <a:lstStyle/>
        <a:p>
          <a:endParaRPr lang="es-MX" sz="2000"/>
        </a:p>
      </dgm:t>
    </dgm:pt>
    <dgm:pt modelId="{F3F40481-3965-4D43-9592-8222D5A1F9DC}">
      <dgm:prSet custT="1"/>
      <dgm:spPr/>
      <dgm:t>
        <a:bodyPr anchor="ctr"/>
        <a:lstStyle/>
        <a:p>
          <a:pPr algn="just"/>
          <a:r>
            <a:rPr lang="es-MX" sz="1100" dirty="0"/>
            <a:t>Recepción de la Solicitud de Reporte y entrega de documentos</a:t>
          </a:r>
        </a:p>
      </dgm:t>
    </dgm:pt>
    <dgm:pt modelId="{80F4E7B9-3108-4FB0-A516-DCEE9FAA0C62}" type="parTrans" cxnId="{E3EB9481-AEE5-4234-8C4B-B099AF6D5C47}">
      <dgm:prSet/>
      <dgm:spPr/>
      <dgm:t>
        <a:bodyPr/>
        <a:lstStyle/>
        <a:p>
          <a:endParaRPr lang="es-MX" sz="2000"/>
        </a:p>
      </dgm:t>
    </dgm:pt>
    <dgm:pt modelId="{82CBFCB2-A568-4A2F-B1C0-368A7B7F8128}" type="sibTrans" cxnId="{E3EB9481-AEE5-4234-8C4B-B099AF6D5C47}">
      <dgm:prSet/>
      <dgm:spPr/>
      <dgm:t>
        <a:bodyPr/>
        <a:lstStyle/>
        <a:p>
          <a:endParaRPr lang="es-MX" sz="2000"/>
        </a:p>
      </dgm:t>
    </dgm:pt>
    <dgm:pt modelId="{B023B281-CE97-451B-B6E7-808B71CAF678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 anchor="ctr"/>
        <a:lstStyle/>
        <a:p>
          <a:pPr algn="ctr"/>
          <a:r>
            <a:rPr lang="es-MX" sz="1200" dirty="0"/>
            <a:t>Validación de la documentación</a:t>
          </a:r>
        </a:p>
      </dgm:t>
    </dgm:pt>
    <dgm:pt modelId="{D932781F-FB45-4534-BC42-B39F9AA312C6}" type="parTrans" cxnId="{B610DF2F-834D-414E-8B60-76791F56B341}">
      <dgm:prSet/>
      <dgm:spPr/>
      <dgm:t>
        <a:bodyPr/>
        <a:lstStyle/>
        <a:p>
          <a:endParaRPr lang="es-MX" sz="2000"/>
        </a:p>
      </dgm:t>
    </dgm:pt>
    <dgm:pt modelId="{6808CB93-2029-43C0-88B9-259B10226FF9}" type="sibTrans" cxnId="{B610DF2F-834D-414E-8B60-76791F56B341}">
      <dgm:prSet/>
      <dgm:spPr/>
      <dgm:t>
        <a:bodyPr/>
        <a:lstStyle/>
        <a:p>
          <a:endParaRPr lang="es-MX" sz="2000"/>
        </a:p>
      </dgm:t>
    </dgm:pt>
    <dgm:pt modelId="{232EE266-41C8-4E83-899A-2EA3B3145B6E}">
      <dgm:prSet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 anchor="ctr"/>
        <a:lstStyle/>
        <a:p>
          <a:pPr algn="just"/>
          <a:r>
            <a:rPr lang="es-MX" sz="1200" dirty="0"/>
            <a:t>Evaluación por la Cámara</a:t>
          </a:r>
        </a:p>
      </dgm:t>
    </dgm:pt>
    <dgm:pt modelId="{D382152B-D7B8-4B90-9F56-49BCFC9AE740}" type="parTrans" cxnId="{AE4B8361-CF4C-4503-A483-85E1C31D63B2}">
      <dgm:prSet/>
      <dgm:spPr/>
      <dgm:t>
        <a:bodyPr/>
        <a:lstStyle/>
        <a:p>
          <a:endParaRPr lang="es-MX" sz="2000"/>
        </a:p>
      </dgm:t>
    </dgm:pt>
    <dgm:pt modelId="{51CC01F2-421F-460D-96EF-F6D842BC7550}" type="sibTrans" cxnId="{AE4B8361-CF4C-4503-A483-85E1C31D63B2}">
      <dgm:prSet/>
      <dgm:spPr/>
      <dgm:t>
        <a:bodyPr/>
        <a:lstStyle/>
        <a:p>
          <a:endParaRPr lang="es-MX" sz="2000"/>
        </a:p>
      </dgm:t>
    </dgm:pt>
    <dgm:pt modelId="{FB0D5A95-8C09-41A2-BB9D-FC480218F25F}" type="pres">
      <dgm:prSet presAssocID="{069B0889-A552-4D1A-A842-B67A1AED972C}" presName="Name0" presStyleCnt="0">
        <dgm:presLayoutVars>
          <dgm:dir/>
          <dgm:animLvl val="lvl"/>
          <dgm:resizeHandles val="exact"/>
        </dgm:presLayoutVars>
      </dgm:prSet>
      <dgm:spPr/>
    </dgm:pt>
    <dgm:pt modelId="{943B6762-636C-4B84-B416-327B1B7A7A65}" type="pres">
      <dgm:prSet presAssocID="{069B0889-A552-4D1A-A842-B67A1AED972C}" presName="tSp" presStyleCnt="0"/>
      <dgm:spPr/>
    </dgm:pt>
    <dgm:pt modelId="{5114A934-6684-4D18-BF5B-FBA7DBC407AB}" type="pres">
      <dgm:prSet presAssocID="{069B0889-A552-4D1A-A842-B67A1AED972C}" presName="bSp" presStyleCnt="0"/>
      <dgm:spPr/>
    </dgm:pt>
    <dgm:pt modelId="{D84B7AF2-52EA-48B6-BEF6-E4DE98423F8B}" type="pres">
      <dgm:prSet presAssocID="{069B0889-A552-4D1A-A842-B67A1AED972C}" presName="process" presStyleCnt="0"/>
      <dgm:spPr/>
    </dgm:pt>
    <dgm:pt modelId="{DA6588CF-F95D-4CA0-90FF-2F6A0BB8A8CA}" type="pres">
      <dgm:prSet presAssocID="{20C26A9D-4783-42F2-AD83-2F9E42C625A7}" presName="composite1" presStyleCnt="0"/>
      <dgm:spPr/>
    </dgm:pt>
    <dgm:pt modelId="{0853BEA5-84F7-42A9-ACF4-E71FF668FBDE}" type="pres">
      <dgm:prSet presAssocID="{20C26A9D-4783-42F2-AD83-2F9E42C625A7}" presName="dummyNode1" presStyleLbl="node1" presStyleIdx="0" presStyleCnt="3"/>
      <dgm:spPr/>
    </dgm:pt>
    <dgm:pt modelId="{459A0C8B-18D0-4CE0-A03F-6E611B7039D1}" type="pres">
      <dgm:prSet presAssocID="{20C26A9D-4783-42F2-AD83-2F9E42C625A7}" presName="childNode1" presStyleLbl="bgAcc1" presStyleIdx="0" presStyleCnt="3" custScaleX="181645" custScaleY="12708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3336FAE-45BB-4964-B929-423279F9A5BA}" type="pres">
      <dgm:prSet presAssocID="{20C26A9D-4783-42F2-AD83-2F9E42C625A7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B6B9746-3067-43E7-B26E-89F97B36A38A}" type="pres">
      <dgm:prSet presAssocID="{20C26A9D-4783-42F2-AD83-2F9E42C625A7}" presName="parentNode1" presStyleLbl="node1" presStyleIdx="0" presStyleCnt="3" custLinFactNeighborY="33380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2CA46D2-6049-4657-B1F4-8A158E70D6B6}" type="pres">
      <dgm:prSet presAssocID="{20C26A9D-4783-42F2-AD83-2F9E42C625A7}" presName="connSite1" presStyleCnt="0"/>
      <dgm:spPr/>
    </dgm:pt>
    <dgm:pt modelId="{5456B197-AAA7-48FA-98AE-5DE589BEB45F}" type="pres">
      <dgm:prSet presAssocID="{1512AC39-D132-482D-B4E6-81ABA12B4D2C}" presName="Name9" presStyleLbl="sibTrans2D1" presStyleIdx="0" presStyleCnt="2" custLinFactNeighborX="2161"/>
      <dgm:spPr/>
      <dgm:t>
        <a:bodyPr/>
        <a:lstStyle/>
        <a:p>
          <a:endParaRPr lang="es-MX"/>
        </a:p>
      </dgm:t>
    </dgm:pt>
    <dgm:pt modelId="{9C824E0A-552A-478B-AFF8-B3D2C17C2E7A}" type="pres">
      <dgm:prSet presAssocID="{2459ED50-A708-43CD-86F8-258721895845}" presName="composite2" presStyleCnt="0"/>
      <dgm:spPr/>
    </dgm:pt>
    <dgm:pt modelId="{ABEE1F72-B998-40A3-A6A8-3D647F830410}" type="pres">
      <dgm:prSet presAssocID="{2459ED50-A708-43CD-86F8-258721895845}" presName="dummyNode2" presStyleLbl="node1" presStyleIdx="0" presStyleCnt="3"/>
      <dgm:spPr/>
    </dgm:pt>
    <dgm:pt modelId="{0F244B24-1D06-45CD-A366-B81DE65F0648}" type="pres">
      <dgm:prSet presAssocID="{2459ED50-A708-43CD-86F8-258721895845}" presName="childNode2" presStyleLbl="bgAcc1" presStyleIdx="1" presStyleCnt="3" custScaleX="181352" custScaleY="11946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47B8AC2-624A-42E6-96E6-FEE105DA31B5}" type="pres">
      <dgm:prSet presAssocID="{2459ED50-A708-43CD-86F8-258721895845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3D77572-197A-4BC2-B980-9C02672BA49C}" type="pres">
      <dgm:prSet presAssocID="{2459ED50-A708-43CD-86F8-258721895845}" presName="parentNode2" presStyleLbl="node1" presStyleIdx="1" presStyleCnt="3" custLinFactNeighborX="10619" custLinFactNeighborY="-20028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0809429-D36A-48B8-8AC2-EBF2240FDC98}" type="pres">
      <dgm:prSet presAssocID="{2459ED50-A708-43CD-86F8-258721895845}" presName="connSite2" presStyleCnt="0"/>
      <dgm:spPr/>
    </dgm:pt>
    <dgm:pt modelId="{B8FFFECD-3D0C-4C45-805F-1DDAF0887D77}" type="pres">
      <dgm:prSet presAssocID="{AE8F16F0-F3B4-4C61-951A-0F8E5186066A}" presName="Name18" presStyleLbl="sibTrans2D1" presStyleIdx="1" presStyleCnt="2"/>
      <dgm:spPr/>
      <dgm:t>
        <a:bodyPr/>
        <a:lstStyle/>
        <a:p>
          <a:endParaRPr lang="es-MX"/>
        </a:p>
      </dgm:t>
    </dgm:pt>
    <dgm:pt modelId="{71CAB40C-8C0E-4301-931B-DD1FF4FAD263}" type="pres">
      <dgm:prSet presAssocID="{E44CCB4B-0AE8-453F-B7AF-A93EBE8F27CA}" presName="composite1" presStyleCnt="0"/>
      <dgm:spPr/>
    </dgm:pt>
    <dgm:pt modelId="{BBD56C82-CD4F-4767-A7B7-693FC9DBFF6A}" type="pres">
      <dgm:prSet presAssocID="{E44CCB4B-0AE8-453F-B7AF-A93EBE8F27CA}" presName="dummyNode1" presStyleLbl="node1" presStyleIdx="1" presStyleCnt="3"/>
      <dgm:spPr/>
    </dgm:pt>
    <dgm:pt modelId="{9555464A-0398-456D-BE16-E20CC5B1A5AC}" type="pres">
      <dgm:prSet presAssocID="{E44CCB4B-0AE8-453F-B7AF-A93EBE8F27CA}" presName="childNode1" presStyleLbl="bgAcc1" presStyleIdx="2" presStyleCnt="3" custScaleX="167898" custScaleY="12206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BA63200-2FF1-42E9-9DE4-4071C5A31BB3}" type="pres">
      <dgm:prSet presAssocID="{E44CCB4B-0AE8-453F-B7AF-A93EBE8F27CA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7AFA57A-EFBC-4FD0-AE36-C0754361A232}" type="pres">
      <dgm:prSet presAssocID="{E44CCB4B-0AE8-453F-B7AF-A93EBE8F27CA}" presName="parentNode1" presStyleLbl="node1" presStyleIdx="2" presStyleCnt="3" custLinFactNeighborX="28313" custLinFactNeighborY="28930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7AB7514-3D08-4511-A2E3-56410F383679}" type="pres">
      <dgm:prSet presAssocID="{E44CCB4B-0AE8-453F-B7AF-A93EBE8F27CA}" presName="connSite1" presStyleCnt="0"/>
      <dgm:spPr/>
    </dgm:pt>
  </dgm:ptLst>
  <dgm:cxnLst>
    <dgm:cxn modelId="{E3EB9481-AEE5-4234-8C4B-B099AF6D5C47}" srcId="{20C26A9D-4783-42F2-AD83-2F9E42C625A7}" destId="{F3F40481-3965-4D43-9592-8222D5A1F9DC}" srcOrd="0" destOrd="0" parTransId="{80F4E7B9-3108-4FB0-A516-DCEE9FAA0C62}" sibTransId="{82CBFCB2-A568-4A2F-B1C0-368A7B7F8128}"/>
    <dgm:cxn modelId="{AE4B8361-CF4C-4503-A483-85E1C31D63B2}" srcId="{E44CCB4B-0AE8-453F-B7AF-A93EBE8F27CA}" destId="{232EE266-41C8-4E83-899A-2EA3B3145B6E}" srcOrd="0" destOrd="0" parTransId="{D382152B-D7B8-4B90-9F56-49BCFC9AE740}" sibTransId="{51CC01F2-421F-460D-96EF-F6D842BC7550}"/>
    <dgm:cxn modelId="{FEC2B7D7-2948-4889-82F6-60AF8AE87CB4}" type="presOf" srcId="{1512AC39-D132-482D-B4E6-81ABA12B4D2C}" destId="{5456B197-AAA7-48FA-98AE-5DE589BEB45F}" srcOrd="0" destOrd="0" presId="urn:microsoft.com/office/officeart/2005/8/layout/hProcess4"/>
    <dgm:cxn modelId="{2B12F3AF-ECBF-4221-B490-2A9413076E51}" type="presOf" srcId="{B023B281-CE97-451B-B6E7-808B71CAF678}" destId="{C47B8AC2-624A-42E6-96E6-FEE105DA31B5}" srcOrd="1" destOrd="0" presId="urn:microsoft.com/office/officeart/2005/8/layout/hProcess4"/>
    <dgm:cxn modelId="{5CE30D3F-5887-40FC-AEF2-93EED6EBCF6B}" type="presOf" srcId="{20C26A9D-4783-42F2-AD83-2F9E42C625A7}" destId="{BB6B9746-3067-43E7-B26E-89F97B36A38A}" srcOrd="0" destOrd="0" presId="urn:microsoft.com/office/officeart/2005/8/layout/hProcess4"/>
    <dgm:cxn modelId="{6EE481C6-64C2-4D4C-801C-B6BC7ACAF2D8}" type="presOf" srcId="{F3F40481-3965-4D43-9592-8222D5A1F9DC}" destId="{E3336FAE-45BB-4964-B929-423279F9A5BA}" srcOrd="1" destOrd="0" presId="urn:microsoft.com/office/officeart/2005/8/layout/hProcess4"/>
    <dgm:cxn modelId="{9B50D87D-EE26-4544-9B6A-F372FBB3060A}" type="presOf" srcId="{AE8F16F0-F3B4-4C61-951A-0F8E5186066A}" destId="{B8FFFECD-3D0C-4C45-805F-1DDAF0887D77}" srcOrd="0" destOrd="0" presId="urn:microsoft.com/office/officeart/2005/8/layout/hProcess4"/>
    <dgm:cxn modelId="{D754A418-55C0-49ED-8DD8-EA805036001C}" srcId="{069B0889-A552-4D1A-A842-B67A1AED972C}" destId="{20C26A9D-4783-42F2-AD83-2F9E42C625A7}" srcOrd="0" destOrd="0" parTransId="{58AA53A0-E54B-42BA-9D28-384D80A1324A}" sibTransId="{1512AC39-D132-482D-B4E6-81ABA12B4D2C}"/>
    <dgm:cxn modelId="{B610DF2F-834D-414E-8B60-76791F56B341}" srcId="{2459ED50-A708-43CD-86F8-258721895845}" destId="{B023B281-CE97-451B-B6E7-808B71CAF678}" srcOrd="0" destOrd="0" parTransId="{D932781F-FB45-4534-BC42-B39F9AA312C6}" sibTransId="{6808CB93-2029-43C0-88B9-259B10226FF9}"/>
    <dgm:cxn modelId="{8F4B650A-80F2-43A7-B101-EB2E65E9B59E}" type="presOf" srcId="{E44CCB4B-0AE8-453F-B7AF-A93EBE8F27CA}" destId="{A7AFA57A-EFBC-4FD0-AE36-C0754361A232}" srcOrd="0" destOrd="0" presId="urn:microsoft.com/office/officeart/2005/8/layout/hProcess4"/>
    <dgm:cxn modelId="{31DDD7AA-2ADA-4344-B424-30F38F33EEF3}" srcId="{069B0889-A552-4D1A-A842-B67A1AED972C}" destId="{2459ED50-A708-43CD-86F8-258721895845}" srcOrd="1" destOrd="0" parTransId="{29CD7692-D5AA-475D-95E9-A791811A7544}" sibTransId="{AE8F16F0-F3B4-4C61-951A-0F8E5186066A}"/>
    <dgm:cxn modelId="{DA574732-D9C7-42B1-A733-65ADCD1EC302}" type="presOf" srcId="{232EE266-41C8-4E83-899A-2EA3B3145B6E}" destId="{8BA63200-2FF1-42E9-9DE4-4071C5A31BB3}" srcOrd="1" destOrd="0" presId="urn:microsoft.com/office/officeart/2005/8/layout/hProcess4"/>
    <dgm:cxn modelId="{D96619AE-4E71-4398-B1A4-431DEFF3C3F1}" type="presOf" srcId="{B023B281-CE97-451B-B6E7-808B71CAF678}" destId="{0F244B24-1D06-45CD-A366-B81DE65F0648}" srcOrd="0" destOrd="0" presId="urn:microsoft.com/office/officeart/2005/8/layout/hProcess4"/>
    <dgm:cxn modelId="{6D160EAE-F296-4DAE-A316-E9C67B9738A3}" type="presOf" srcId="{F3F40481-3965-4D43-9592-8222D5A1F9DC}" destId="{459A0C8B-18D0-4CE0-A03F-6E611B7039D1}" srcOrd="0" destOrd="0" presId="urn:microsoft.com/office/officeart/2005/8/layout/hProcess4"/>
    <dgm:cxn modelId="{D7914D91-B4AE-43BD-AC1F-3C565219AE33}" type="presOf" srcId="{232EE266-41C8-4E83-899A-2EA3B3145B6E}" destId="{9555464A-0398-456D-BE16-E20CC5B1A5AC}" srcOrd="0" destOrd="0" presId="urn:microsoft.com/office/officeart/2005/8/layout/hProcess4"/>
    <dgm:cxn modelId="{4577E4D2-E9AA-425D-9445-1B5495CBF554}" type="presOf" srcId="{2459ED50-A708-43CD-86F8-258721895845}" destId="{63D77572-197A-4BC2-B980-9C02672BA49C}" srcOrd="0" destOrd="0" presId="urn:microsoft.com/office/officeart/2005/8/layout/hProcess4"/>
    <dgm:cxn modelId="{F9E7668F-87EE-49E7-A078-CFCE886E2B21}" type="presOf" srcId="{069B0889-A552-4D1A-A842-B67A1AED972C}" destId="{FB0D5A95-8C09-41A2-BB9D-FC480218F25F}" srcOrd="0" destOrd="0" presId="urn:microsoft.com/office/officeart/2005/8/layout/hProcess4"/>
    <dgm:cxn modelId="{0A05E8D9-1C5C-4544-BC5D-AAFD2D1953B9}" srcId="{069B0889-A552-4D1A-A842-B67A1AED972C}" destId="{E44CCB4B-0AE8-453F-B7AF-A93EBE8F27CA}" srcOrd="2" destOrd="0" parTransId="{E72AACCA-0493-4356-B283-FC11B5AD0112}" sibTransId="{A08C1156-D577-42C9-8110-036A046ADE66}"/>
    <dgm:cxn modelId="{BA48F0A0-AF84-4C12-B3FB-473DEA0EF405}" type="presParOf" srcId="{FB0D5A95-8C09-41A2-BB9D-FC480218F25F}" destId="{943B6762-636C-4B84-B416-327B1B7A7A65}" srcOrd="0" destOrd="0" presId="urn:microsoft.com/office/officeart/2005/8/layout/hProcess4"/>
    <dgm:cxn modelId="{494A7DF2-FF06-47DE-B865-03364CDC2FA5}" type="presParOf" srcId="{FB0D5A95-8C09-41A2-BB9D-FC480218F25F}" destId="{5114A934-6684-4D18-BF5B-FBA7DBC407AB}" srcOrd="1" destOrd="0" presId="urn:microsoft.com/office/officeart/2005/8/layout/hProcess4"/>
    <dgm:cxn modelId="{4E716656-235E-49AA-BB42-8FF8BAAB96DB}" type="presParOf" srcId="{FB0D5A95-8C09-41A2-BB9D-FC480218F25F}" destId="{D84B7AF2-52EA-48B6-BEF6-E4DE98423F8B}" srcOrd="2" destOrd="0" presId="urn:microsoft.com/office/officeart/2005/8/layout/hProcess4"/>
    <dgm:cxn modelId="{7F44A7B9-7071-4AAD-868D-8B088C8EEA4B}" type="presParOf" srcId="{D84B7AF2-52EA-48B6-BEF6-E4DE98423F8B}" destId="{DA6588CF-F95D-4CA0-90FF-2F6A0BB8A8CA}" srcOrd="0" destOrd="0" presId="urn:microsoft.com/office/officeart/2005/8/layout/hProcess4"/>
    <dgm:cxn modelId="{C9B7F23E-C06D-4B08-B219-370465A36E11}" type="presParOf" srcId="{DA6588CF-F95D-4CA0-90FF-2F6A0BB8A8CA}" destId="{0853BEA5-84F7-42A9-ACF4-E71FF668FBDE}" srcOrd="0" destOrd="0" presId="urn:microsoft.com/office/officeart/2005/8/layout/hProcess4"/>
    <dgm:cxn modelId="{6AA36386-59BA-4E33-BC86-405AFC6AE845}" type="presParOf" srcId="{DA6588CF-F95D-4CA0-90FF-2F6A0BB8A8CA}" destId="{459A0C8B-18D0-4CE0-A03F-6E611B7039D1}" srcOrd="1" destOrd="0" presId="urn:microsoft.com/office/officeart/2005/8/layout/hProcess4"/>
    <dgm:cxn modelId="{08CD659E-5D9D-4A49-AA01-203FB18CC448}" type="presParOf" srcId="{DA6588CF-F95D-4CA0-90FF-2F6A0BB8A8CA}" destId="{E3336FAE-45BB-4964-B929-423279F9A5BA}" srcOrd="2" destOrd="0" presId="urn:microsoft.com/office/officeart/2005/8/layout/hProcess4"/>
    <dgm:cxn modelId="{0A3EB589-91A0-4123-ACB1-6CE849AA782D}" type="presParOf" srcId="{DA6588CF-F95D-4CA0-90FF-2F6A0BB8A8CA}" destId="{BB6B9746-3067-43E7-B26E-89F97B36A38A}" srcOrd="3" destOrd="0" presId="urn:microsoft.com/office/officeart/2005/8/layout/hProcess4"/>
    <dgm:cxn modelId="{67CD36DF-D932-4B8B-ADCD-3DEE70491273}" type="presParOf" srcId="{DA6588CF-F95D-4CA0-90FF-2F6A0BB8A8CA}" destId="{72CA46D2-6049-4657-B1F4-8A158E70D6B6}" srcOrd="4" destOrd="0" presId="urn:microsoft.com/office/officeart/2005/8/layout/hProcess4"/>
    <dgm:cxn modelId="{CCC9E5EC-4DDE-4174-B2CE-642C788F55D5}" type="presParOf" srcId="{D84B7AF2-52EA-48B6-BEF6-E4DE98423F8B}" destId="{5456B197-AAA7-48FA-98AE-5DE589BEB45F}" srcOrd="1" destOrd="0" presId="urn:microsoft.com/office/officeart/2005/8/layout/hProcess4"/>
    <dgm:cxn modelId="{3D8C6530-F77E-4C28-9A2C-68874D8F027D}" type="presParOf" srcId="{D84B7AF2-52EA-48B6-BEF6-E4DE98423F8B}" destId="{9C824E0A-552A-478B-AFF8-B3D2C17C2E7A}" srcOrd="2" destOrd="0" presId="urn:microsoft.com/office/officeart/2005/8/layout/hProcess4"/>
    <dgm:cxn modelId="{886D08A4-38F2-4D51-96EE-A0E03D12D5BC}" type="presParOf" srcId="{9C824E0A-552A-478B-AFF8-B3D2C17C2E7A}" destId="{ABEE1F72-B998-40A3-A6A8-3D647F830410}" srcOrd="0" destOrd="0" presId="urn:microsoft.com/office/officeart/2005/8/layout/hProcess4"/>
    <dgm:cxn modelId="{ECCCA17F-E6E8-4370-A321-6197E8501148}" type="presParOf" srcId="{9C824E0A-552A-478B-AFF8-B3D2C17C2E7A}" destId="{0F244B24-1D06-45CD-A366-B81DE65F0648}" srcOrd="1" destOrd="0" presId="urn:microsoft.com/office/officeart/2005/8/layout/hProcess4"/>
    <dgm:cxn modelId="{2C2DF584-697D-41F2-BD83-1ADD962ACA35}" type="presParOf" srcId="{9C824E0A-552A-478B-AFF8-B3D2C17C2E7A}" destId="{C47B8AC2-624A-42E6-96E6-FEE105DA31B5}" srcOrd="2" destOrd="0" presId="urn:microsoft.com/office/officeart/2005/8/layout/hProcess4"/>
    <dgm:cxn modelId="{C0BCE086-4E27-47C7-A8DF-63367CF3A5C6}" type="presParOf" srcId="{9C824E0A-552A-478B-AFF8-B3D2C17C2E7A}" destId="{63D77572-197A-4BC2-B980-9C02672BA49C}" srcOrd="3" destOrd="0" presId="urn:microsoft.com/office/officeart/2005/8/layout/hProcess4"/>
    <dgm:cxn modelId="{27BFA062-239E-4D5D-B5F6-ABF29EAD57A4}" type="presParOf" srcId="{9C824E0A-552A-478B-AFF8-B3D2C17C2E7A}" destId="{D0809429-D36A-48B8-8AC2-EBF2240FDC98}" srcOrd="4" destOrd="0" presId="urn:microsoft.com/office/officeart/2005/8/layout/hProcess4"/>
    <dgm:cxn modelId="{2A1FC134-7880-422D-ACEC-5172E57FF2C5}" type="presParOf" srcId="{D84B7AF2-52EA-48B6-BEF6-E4DE98423F8B}" destId="{B8FFFECD-3D0C-4C45-805F-1DDAF0887D77}" srcOrd="3" destOrd="0" presId="urn:microsoft.com/office/officeart/2005/8/layout/hProcess4"/>
    <dgm:cxn modelId="{FB96C892-1894-4937-BCC8-9BB07AF125A3}" type="presParOf" srcId="{D84B7AF2-52EA-48B6-BEF6-E4DE98423F8B}" destId="{71CAB40C-8C0E-4301-931B-DD1FF4FAD263}" srcOrd="4" destOrd="0" presId="urn:microsoft.com/office/officeart/2005/8/layout/hProcess4"/>
    <dgm:cxn modelId="{0ED24835-E47A-44B2-B743-102A5FC137C2}" type="presParOf" srcId="{71CAB40C-8C0E-4301-931B-DD1FF4FAD263}" destId="{BBD56C82-CD4F-4767-A7B7-693FC9DBFF6A}" srcOrd="0" destOrd="0" presId="urn:microsoft.com/office/officeart/2005/8/layout/hProcess4"/>
    <dgm:cxn modelId="{D0D359B5-14A2-483D-9760-76DF65D0DD34}" type="presParOf" srcId="{71CAB40C-8C0E-4301-931B-DD1FF4FAD263}" destId="{9555464A-0398-456D-BE16-E20CC5B1A5AC}" srcOrd="1" destOrd="0" presId="urn:microsoft.com/office/officeart/2005/8/layout/hProcess4"/>
    <dgm:cxn modelId="{56DE3EF2-1DE8-4472-AAA1-7C60F38A4923}" type="presParOf" srcId="{71CAB40C-8C0E-4301-931B-DD1FF4FAD263}" destId="{8BA63200-2FF1-42E9-9DE4-4071C5A31BB3}" srcOrd="2" destOrd="0" presId="urn:microsoft.com/office/officeart/2005/8/layout/hProcess4"/>
    <dgm:cxn modelId="{05BC8341-CDCF-41EC-BA43-BF17E934CAE5}" type="presParOf" srcId="{71CAB40C-8C0E-4301-931B-DD1FF4FAD263}" destId="{A7AFA57A-EFBC-4FD0-AE36-C0754361A232}" srcOrd="3" destOrd="0" presId="urn:microsoft.com/office/officeart/2005/8/layout/hProcess4"/>
    <dgm:cxn modelId="{E5042535-1933-49DE-92C2-93DE95D87F65}" type="presParOf" srcId="{71CAB40C-8C0E-4301-931B-DD1FF4FAD263}" destId="{77AB7514-3D08-4511-A2E3-56410F3836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0079FA-801C-40A0-A425-F2CE1CB115A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D296603-32BB-4B5E-B3FE-14E2012E281D}">
      <dgm:prSet phldrT="[Texto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sz="2000" dirty="0"/>
            <a:t>Evaluación de la Calidad Crediticia</a:t>
          </a:r>
        </a:p>
      </dgm:t>
    </dgm:pt>
    <dgm:pt modelId="{106BAD80-B8B8-4AE9-8C3F-86E7A545F248}" type="parTrans" cxnId="{0824AAA2-FC40-4057-AA97-4D56DD6A3FEB}">
      <dgm:prSet/>
      <dgm:spPr/>
      <dgm:t>
        <a:bodyPr/>
        <a:lstStyle/>
        <a:p>
          <a:endParaRPr lang="es-MX"/>
        </a:p>
      </dgm:t>
    </dgm:pt>
    <dgm:pt modelId="{3AC2420E-8FF5-4E77-8FCD-CF3ADF145ADC}" type="sibTrans" cxnId="{0824AAA2-FC40-4057-AA97-4D56DD6A3FEB}">
      <dgm:prSet/>
      <dgm:spPr/>
      <dgm:t>
        <a:bodyPr/>
        <a:lstStyle/>
        <a:p>
          <a:endParaRPr lang="es-MX"/>
        </a:p>
      </dgm:t>
    </dgm:pt>
    <dgm:pt modelId="{5C4171A3-3EFA-44ED-939C-CF605945B8DE}">
      <dgm:prSet phldrT="[Texto]"/>
      <dgm:spPr/>
      <dgm:t>
        <a:bodyPr/>
        <a:lstStyle/>
        <a:p>
          <a:r>
            <a:rPr lang="es-MX" dirty="0">
              <a:solidFill>
                <a:schemeClr val="tx1"/>
              </a:solidFill>
            </a:rPr>
            <a:t>Determina el nivel de crédito inicial según la evaluación del Riesgo</a:t>
          </a:r>
          <a:endParaRPr lang="es-MX" dirty="0"/>
        </a:p>
      </dgm:t>
    </dgm:pt>
    <dgm:pt modelId="{96D99FBA-92D1-4CAA-A0E7-AB362A626368}" type="parTrans" cxnId="{9775150D-663E-47FE-B3E3-6CC6B57A70A6}">
      <dgm:prSet/>
      <dgm:spPr/>
      <dgm:t>
        <a:bodyPr/>
        <a:lstStyle/>
        <a:p>
          <a:endParaRPr lang="es-MX"/>
        </a:p>
      </dgm:t>
    </dgm:pt>
    <dgm:pt modelId="{5E9971C9-9BDE-443F-B7F5-65D3E07183CA}" type="sibTrans" cxnId="{9775150D-663E-47FE-B3E3-6CC6B57A70A6}">
      <dgm:prSet/>
      <dgm:spPr/>
      <dgm:t>
        <a:bodyPr/>
        <a:lstStyle/>
        <a:p>
          <a:endParaRPr lang="es-MX"/>
        </a:p>
      </dgm:t>
    </dgm:pt>
    <dgm:pt modelId="{BF24A2E3-EBF1-4211-96A7-4E969125F82A}">
      <dgm:prSet phldrT="[Texto]"/>
      <dgm:spPr/>
      <dgm:t>
        <a:bodyPr/>
        <a:lstStyle/>
        <a:p>
          <a:r>
            <a:rPr lang="es-MX" dirty="0"/>
            <a:t>Ajuste de la Evaluación Crediticia  por la Evaluación de Métricas</a:t>
          </a:r>
        </a:p>
      </dgm:t>
    </dgm:pt>
    <dgm:pt modelId="{20FB107F-352F-4D9B-AABF-1A841E1B6248}" type="parTrans" cxnId="{4BFF3781-242B-4A7D-91FE-9EDF0763A2BA}">
      <dgm:prSet/>
      <dgm:spPr/>
      <dgm:t>
        <a:bodyPr/>
        <a:lstStyle/>
        <a:p>
          <a:endParaRPr lang="es-MX"/>
        </a:p>
      </dgm:t>
    </dgm:pt>
    <dgm:pt modelId="{54B5D16F-21B7-4FF0-BCA7-A89D8C0E9BEC}" type="sibTrans" cxnId="{4BFF3781-242B-4A7D-91FE-9EDF0763A2BA}">
      <dgm:prSet/>
      <dgm:spPr/>
      <dgm:t>
        <a:bodyPr/>
        <a:lstStyle/>
        <a:p>
          <a:endParaRPr lang="es-MX"/>
        </a:p>
      </dgm:t>
    </dgm:pt>
    <dgm:pt modelId="{A1552E37-CDBA-4A59-BE37-FE5A34D40A15}">
      <dgm:prSet/>
      <dgm:spPr/>
      <dgm:t>
        <a:bodyPr/>
        <a:lstStyle/>
        <a:p>
          <a:r>
            <a:rPr lang="es-MX" dirty="0">
              <a:solidFill>
                <a:schemeClr val="tx1"/>
              </a:solidFill>
            </a:rPr>
            <a:t>Evaluación Crediticia</a:t>
          </a:r>
        </a:p>
        <a:p>
          <a:r>
            <a:rPr lang="es-MX" dirty="0">
              <a:solidFill>
                <a:schemeClr val="tx1"/>
              </a:solidFill>
            </a:rPr>
            <a:t>(Ajuste % del TNW)</a:t>
          </a:r>
          <a:endParaRPr lang="es-MX" dirty="0"/>
        </a:p>
      </dgm:t>
    </dgm:pt>
    <dgm:pt modelId="{F29A7335-4CBF-4D95-B5B6-7EDA7D0EC733}" type="parTrans" cxnId="{9DEB34F8-ADBF-46E4-8EE1-D995915D466C}">
      <dgm:prSet/>
      <dgm:spPr/>
      <dgm:t>
        <a:bodyPr/>
        <a:lstStyle/>
        <a:p>
          <a:endParaRPr lang="es-MX"/>
        </a:p>
      </dgm:t>
    </dgm:pt>
    <dgm:pt modelId="{401D8F32-BDB8-44C4-AE8A-2082FB71A656}" type="sibTrans" cxnId="{9DEB34F8-ADBF-46E4-8EE1-D995915D466C}">
      <dgm:prSet/>
      <dgm:spPr/>
      <dgm:t>
        <a:bodyPr/>
        <a:lstStyle/>
        <a:p>
          <a:endParaRPr lang="es-MX"/>
        </a:p>
      </dgm:t>
    </dgm:pt>
    <dgm:pt modelId="{5DD82864-7099-4131-8953-76CB106172C9}" type="pres">
      <dgm:prSet presAssocID="{9A0079FA-801C-40A0-A425-F2CE1CB115A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D1D6C59F-0FBC-4018-99CA-C36195D5CC7F}" type="pres">
      <dgm:prSet presAssocID="{9D296603-32BB-4B5E-B3FE-14E2012E281D}" presName="root" presStyleCnt="0"/>
      <dgm:spPr/>
    </dgm:pt>
    <dgm:pt modelId="{E3DD9948-89E2-40FD-A0C9-76DA34753F02}" type="pres">
      <dgm:prSet presAssocID="{9D296603-32BB-4B5E-B3FE-14E2012E281D}" presName="rootComposite" presStyleCnt="0"/>
      <dgm:spPr/>
    </dgm:pt>
    <dgm:pt modelId="{3BF00C64-6AD2-479B-9016-55C84A7E9420}" type="pres">
      <dgm:prSet presAssocID="{9D296603-32BB-4B5E-B3FE-14E2012E281D}" presName="rootText" presStyleLbl="node1" presStyleIdx="0" presStyleCnt="1" custScaleX="192435"/>
      <dgm:spPr/>
      <dgm:t>
        <a:bodyPr/>
        <a:lstStyle/>
        <a:p>
          <a:endParaRPr lang="es-MX"/>
        </a:p>
      </dgm:t>
    </dgm:pt>
    <dgm:pt modelId="{850B4500-DEC6-49D8-8E5F-FC3BD9EE203E}" type="pres">
      <dgm:prSet presAssocID="{9D296603-32BB-4B5E-B3FE-14E2012E281D}" presName="rootConnector" presStyleLbl="node1" presStyleIdx="0" presStyleCnt="1"/>
      <dgm:spPr/>
      <dgm:t>
        <a:bodyPr/>
        <a:lstStyle/>
        <a:p>
          <a:endParaRPr lang="es-MX"/>
        </a:p>
      </dgm:t>
    </dgm:pt>
    <dgm:pt modelId="{47F59C6C-E91B-4AEB-B535-8EA04DEC900B}" type="pres">
      <dgm:prSet presAssocID="{9D296603-32BB-4B5E-B3FE-14E2012E281D}" presName="childShape" presStyleCnt="0"/>
      <dgm:spPr/>
    </dgm:pt>
    <dgm:pt modelId="{626FCAE4-0EC6-4601-B2E1-D7E786B0A47F}" type="pres">
      <dgm:prSet presAssocID="{96D99FBA-92D1-4CAA-A0E7-AB362A626368}" presName="Name13" presStyleLbl="parChTrans1D2" presStyleIdx="0" presStyleCnt="3"/>
      <dgm:spPr/>
      <dgm:t>
        <a:bodyPr/>
        <a:lstStyle/>
        <a:p>
          <a:endParaRPr lang="es-MX"/>
        </a:p>
      </dgm:t>
    </dgm:pt>
    <dgm:pt modelId="{F782CA4C-9542-4C67-AA9A-CEFACC5D047B}" type="pres">
      <dgm:prSet presAssocID="{5C4171A3-3EFA-44ED-939C-CF605945B8DE}" presName="childText" presStyleLbl="bgAcc1" presStyleIdx="0" presStyleCnt="3" custScaleX="17465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D8784C0-7D38-4910-BE66-22FB9400FF0B}" type="pres">
      <dgm:prSet presAssocID="{F29A7335-4CBF-4D95-B5B6-7EDA7D0EC733}" presName="Name13" presStyleLbl="parChTrans1D2" presStyleIdx="1" presStyleCnt="3"/>
      <dgm:spPr/>
      <dgm:t>
        <a:bodyPr/>
        <a:lstStyle/>
        <a:p>
          <a:endParaRPr lang="es-MX"/>
        </a:p>
      </dgm:t>
    </dgm:pt>
    <dgm:pt modelId="{38A3AC3B-572D-4EC8-A6DB-D12E561553B5}" type="pres">
      <dgm:prSet presAssocID="{A1552E37-CDBA-4A59-BE37-FE5A34D40A15}" presName="childText" presStyleLbl="bgAcc1" presStyleIdx="1" presStyleCnt="3" custScaleX="17671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20CA700-59BA-4C25-9E94-34AFB2FAC23B}" type="pres">
      <dgm:prSet presAssocID="{20FB107F-352F-4D9B-AABF-1A841E1B6248}" presName="Name13" presStyleLbl="parChTrans1D2" presStyleIdx="2" presStyleCnt="3"/>
      <dgm:spPr/>
      <dgm:t>
        <a:bodyPr/>
        <a:lstStyle/>
        <a:p>
          <a:endParaRPr lang="es-MX"/>
        </a:p>
      </dgm:t>
    </dgm:pt>
    <dgm:pt modelId="{E24C7EE0-01B3-44AF-88F8-BF09F424E3A2}" type="pres">
      <dgm:prSet presAssocID="{BF24A2E3-EBF1-4211-96A7-4E969125F82A}" presName="childText" presStyleLbl="bgAcc1" presStyleIdx="2" presStyleCnt="3" custScaleX="17615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1B0A2936-C54D-4C7E-9E46-2B8660602729}" type="presOf" srcId="{96D99FBA-92D1-4CAA-A0E7-AB362A626368}" destId="{626FCAE4-0EC6-4601-B2E1-D7E786B0A47F}" srcOrd="0" destOrd="0" presId="urn:microsoft.com/office/officeart/2005/8/layout/hierarchy3"/>
    <dgm:cxn modelId="{9775150D-663E-47FE-B3E3-6CC6B57A70A6}" srcId="{9D296603-32BB-4B5E-B3FE-14E2012E281D}" destId="{5C4171A3-3EFA-44ED-939C-CF605945B8DE}" srcOrd="0" destOrd="0" parTransId="{96D99FBA-92D1-4CAA-A0E7-AB362A626368}" sibTransId="{5E9971C9-9BDE-443F-B7F5-65D3E07183CA}"/>
    <dgm:cxn modelId="{4EFF80BF-57D3-429B-A770-2F4C8D971509}" type="presOf" srcId="{A1552E37-CDBA-4A59-BE37-FE5A34D40A15}" destId="{38A3AC3B-572D-4EC8-A6DB-D12E561553B5}" srcOrd="0" destOrd="0" presId="urn:microsoft.com/office/officeart/2005/8/layout/hierarchy3"/>
    <dgm:cxn modelId="{FFC8B2F2-BBD0-4E24-9306-00CDB67D772F}" type="presOf" srcId="{BF24A2E3-EBF1-4211-96A7-4E969125F82A}" destId="{E24C7EE0-01B3-44AF-88F8-BF09F424E3A2}" srcOrd="0" destOrd="0" presId="urn:microsoft.com/office/officeart/2005/8/layout/hierarchy3"/>
    <dgm:cxn modelId="{8EE0E396-3B88-4725-99F3-3895716D5289}" type="presOf" srcId="{9D296603-32BB-4B5E-B3FE-14E2012E281D}" destId="{850B4500-DEC6-49D8-8E5F-FC3BD9EE203E}" srcOrd="1" destOrd="0" presId="urn:microsoft.com/office/officeart/2005/8/layout/hierarchy3"/>
    <dgm:cxn modelId="{D32743FB-943F-4526-9E64-FB6815444E90}" type="presOf" srcId="{F29A7335-4CBF-4D95-B5B6-7EDA7D0EC733}" destId="{DD8784C0-7D38-4910-BE66-22FB9400FF0B}" srcOrd="0" destOrd="0" presId="urn:microsoft.com/office/officeart/2005/8/layout/hierarchy3"/>
    <dgm:cxn modelId="{4BFF3781-242B-4A7D-91FE-9EDF0763A2BA}" srcId="{9D296603-32BB-4B5E-B3FE-14E2012E281D}" destId="{BF24A2E3-EBF1-4211-96A7-4E969125F82A}" srcOrd="2" destOrd="0" parTransId="{20FB107F-352F-4D9B-AABF-1A841E1B6248}" sibTransId="{54B5D16F-21B7-4FF0-BCA7-A89D8C0E9BEC}"/>
    <dgm:cxn modelId="{0824AAA2-FC40-4057-AA97-4D56DD6A3FEB}" srcId="{9A0079FA-801C-40A0-A425-F2CE1CB115A5}" destId="{9D296603-32BB-4B5E-B3FE-14E2012E281D}" srcOrd="0" destOrd="0" parTransId="{106BAD80-B8B8-4AE9-8C3F-86E7A545F248}" sibTransId="{3AC2420E-8FF5-4E77-8FCD-CF3ADF145ADC}"/>
    <dgm:cxn modelId="{801106A2-2250-409B-AA7B-D438B76E7A8C}" type="presOf" srcId="{20FB107F-352F-4D9B-AABF-1A841E1B6248}" destId="{F20CA700-59BA-4C25-9E94-34AFB2FAC23B}" srcOrd="0" destOrd="0" presId="urn:microsoft.com/office/officeart/2005/8/layout/hierarchy3"/>
    <dgm:cxn modelId="{309E097D-E737-4467-A4C0-A0478F33D5C1}" type="presOf" srcId="{5C4171A3-3EFA-44ED-939C-CF605945B8DE}" destId="{F782CA4C-9542-4C67-AA9A-CEFACC5D047B}" srcOrd="0" destOrd="0" presId="urn:microsoft.com/office/officeart/2005/8/layout/hierarchy3"/>
    <dgm:cxn modelId="{9DEB34F8-ADBF-46E4-8EE1-D995915D466C}" srcId="{9D296603-32BB-4B5E-B3FE-14E2012E281D}" destId="{A1552E37-CDBA-4A59-BE37-FE5A34D40A15}" srcOrd="1" destOrd="0" parTransId="{F29A7335-4CBF-4D95-B5B6-7EDA7D0EC733}" sibTransId="{401D8F32-BDB8-44C4-AE8A-2082FB71A656}"/>
    <dgm:cxn modelId="{26DCD073-E4B2-4F26-BD34-FEF1475C2FCA}" type="presOf" srcId="{9A0079FA-801C-40A0-A425-F2CE1CB115A5}" destId="{5DD82864-7099-4131-8953-76CB106172C9}" srcOrd="0" destOrd="0" presId="urn:microsoft.com/office/officeart/2005/8/layout/hierarchy3"/>
    <dgm:cxn modelId="{284BAB35-DE54-4F97-86B9-905A0BB7E93F}" type="presOf" srcId="{9D296603-32BB-4B5E-B3FE-14E2012E281D}" destId="{3BF00C64-6AD2-479B-9016-55C84A7E9420}" srcOrd="0" destOrd="0" presId="urn:microsoft.com/office/officeart/2005/8/layout/hierarchy3"/>
    <dgm:cxn modelId="{0FCF0C46-FEAC-40FA-BE4C-DAAD8488F774}" type="presParOf" srcId="{5DD82864-7099-4131-8953-76CB106172C9}" destId="{D1D6C59F-0FBC-4018-99CA-C36195D5CC7F}" srcOrd="0" destOrd="0" presId="urn:microsoft.com/office/officeart/2005/8/layout/hierarchy3"/>
    <dgm:cxn modelId="{520D7D54-5F8A-4661-BE14-1894C47E6A22}" type="presParOf" srcId="{D1D6C59F-0FBC-4018-99CA-C36195D5CC7F}" destId="{E3DD9948-89E2-40FD-A0C9-76DA34753F02}" srcOrd="0" destOrd="0" presId="urn:microsoft.com/office/officeart/2005/8/layout/hierarchy3"/>
    <dgm:cxn modelId="{42C1FBCC-6379-44DA-AB02-416B7BA148BE}" type="presParOf" srcId="{E3DD9948-89E2-40FD-A0C9-76DA34753F02}" destId="{3BF00C64-6AD2-479B-9016-55C84A7E9420}" srcOrd="0" destOrd="0" presId="urn:microsoft.com/office/officeart/2005/8/layout/hierarchy3"/>
    <dgm:cxn modelId="{30269E98-5811-42D7-A49F-B613F9A952D8}" type="presParOf" srcId="{E3DD9948-89E2-40FD-A0C9-76DA34753F02}" destId="{850B4500-DEC6-49D8-8E5F-FC3BD9EE203E}" srcOrd="1" destOrd="0" presId="urn:microsoft.com/office/officeart/2005/8/layout/hierarchy3"/>
    <dgm:cxn modelId="{BCE1F67D-1C8F-4573-84E4-2248D4201FFF}" type="presParOf" srcId="{D1D6C59F-0FBC-4018-99CA-C36195D5CC7F}" destId="{47F59C6C-E91B-4AEB-B535-8EA04DEC900B}" srcOrd="1" destOrd="0" presId="urn:microsoft.com/office/officeart/2005/8/layout/hierarchy3"/>
    <dgm:cxn modelId="{C7DC3E4C-425B-4F05-8009-178874C5064B}" type="presParOf" srcId="{47F59C6C-E91B-4AEB-B535-8EA04DEC900B}" destId="{626FCAE4-0EC6-4601-B2E1-D7E786B0A47F}" srcOrd="0" destOrd="0" presId="urn:microsoft.com/office/officeart/2005/8/layout/hierarchy3"/>
    <dgm:cxn modelId="{95D80209-DF2B-4E5F-BBDE-BE0AFC2831FD}" type="presParOf" srcId="{47F59C6C-E91B-4AEB-B535-8EA04DEC900B}" destId="{F782CA4C-9542-4C67-AA9A-CEFACC5D047B}" srcOrd="1" destOrd="0" presId="urn:microsoft.com/office/officeart/2005/8/layout/hierarchy3"/>
    <dgm:cxn modelId="{0AA749C1-3786-4527-87ED-88EEBE0983C5}" type="presParOf" srcId="{47F59C6C-E91B-4AEB-B535-8EA04DEC900B}" destId="{DD8784C0-7D38-4910-BE66-22FB9400FF0B}" srcOrd="2" destOrd="0" presId="urn:microsoft.com/office/officeart/2005/8/layout/hierarchy3"/>
    <dgm:cxn modelId="{97EB079F-05E6-42F6-A463-6C6BADAE6EB3}" type="presParOf" srcId="{47F59C6C-E91B-4AEB-B535-8EA04DEC900B}" destId="{38A3AC3B-572D-4EC8-A6DB-D12E561553B5}" srcOrd="3" destOrd="0" presId="urn:microsoft.com/office/officeart/2005/8/layout/hierarchy3"/>
    <dgm:cxn modelId="{538395BC-ECA4-4946-BC29-CEB459C41384}" type="presParOf" srcId="{47F59C6C-E91B-4AEB-B535-8EA04DEC900B}" destId="{F20CA700-59BA-4C25-9E94-34AFB2FAC23B}" srcOrd="4" destOrd="0" presId="urn:microsoft.com/office/officeart/2005/8/layout/hierarchy3"/>
    <dgm:cxn modelId="{31F4B76A-FE8D-4D01-B41F-E7CBE5E4AAED}" type="presParOf" srcId="{47F59C6C-E91B-4AEB-B535-8EA04DEC900B}" destId="{E24C7EE0-01B3-44AF-88F8-BF09F424E3A2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3BBF966-2E7D-4743-B843-F3E0C83C6A5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F4D7C55-2273-447D-93CB-FB46B1A25EA6}">
      <dgm:prSet phldrT="[Texto]" custT="1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MX" sz="1400" b="1" dirty="0"/>
            <a:t>1</a:t>
          </a:r>
        </a:p>
      </dgm:t>
    </dgm:pt>
    <dgm:pt modelId="{1B0199D3-04AD-456D-9EA8-B0F2E3D31150}" type="parTrans" cxnId="{E007B07D-6052-4005-ABF2-2D3A862FE4C4}">
      <dgm:prSet/>
      <dgm:spPr/>
      <dgm:t>
        <a:bodyPr/>
        <a:lstStyle/>
        <a:p>
          <a:endParaRPr lang="es-MX"/>
        </a:p>
      </dgm:t>
    </dgm:pt>
    <dgm:pt modelId="{550051FA-E14A-4CAF-AA0F-F2F50DD0540F}" type="sibTrans" cxnId="{E007B07D-6052-4005-ABF2-2D3A862FE4C4}">
      <dgm:prSet/>
      <dgm:spPr/>
      <dgm:t>
        <a:bodyPr/>
        <a:lstStyle/>
        <a:p>
          <a:endParaRPr lang="es-MX"/>
        </a:p>
      </dgm:t>
    </dgm:pt>
    <dgm:pt modelId="{DF1CA7AC-6AEF-4E4B-A7F8-41B59C4221BC}">
      <dgm:prSet phldrT="[Texto]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MX" dirty="0"/>
            <a:t>Factor de Porcentaje Inicial  </a:t>
          </a:r>
          <a:r>
            <a:rPr lang="es-MX" b="1" dirty="0"/>
            <a:t>5%</a:t>
          </a:r>
        </a:p>
      </dgm:t>
    </dgm:pt>
    <dgm:pt modelId="{D9988DC2-6171-4986-BB21-AF0F12F2B86C}" type="parTrans" cxnId="{9DD780C5-DD97-4C4C-A85B-E328ED977CAD}">
      <dgm:prSet/>
      <dgm:spPr/>
      <dgm:t>
        <a:bodyPr/>
        <a:lstStyle/>
        <a:p>
          <a:endParaRPr lang="es-MX"/>
        </a:p>
      </dgm:t>
    </dgm:pt>
    <dgm:pt modelId="{E6D8CC28-0463-450A-AEBB-3013AA622CE2}" type="sibTrans" cxnId="{9DD780C5-DD97-4C4C-A85B-E328ED977CAD}">
      <dgm:prSet/>
      <dgm:spPr/>
      <dgm:t>
        <a:bodyPr/>
        <a:lstStyle/>
        <a:p>
          <a:endParaRPr lang="es-MX"/>
        </a:p>
      </dgm:t>
    </dgm:pt>
    <dgm:pt modelId="{C65F2E65-5D60-4AC8-AB06-443BE8FA89ED}">
      <dgm:prSet phldrT="[Texto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sz="1400" b="1" dirty="0"/>
            <a:t>2</a:t>
          </a:r>
        </a:p>
      </dgm:t>
    </dgm:pt>
    <dgm:pt modelId="{D6C3F3EB-6440-4D08-963B-A9B450C3D04E}" type="parTrans" cxnId="{95E5D330-9B70-487C-B5C6-5617C996607A}">
      <dgm:prSet/>
      <dgm:spPr/>
      <dgm:t>
        <a:bodyPr/>
        <a:lstStyle/>
        <a:p>
          <a:endParaRPr lang="es-MX"/>
        </a:p>
      </dgm:t>
    </dgm:pt>
    <dgm:pt modelId="{BE0D63CC-58AB-46BC-A8C0-51FF7521C43B}" type="sibTrans" cxnId="{95E5D330-9B70-487C-B5C6-5617C996607A}">
      <dgm:prSet/>
      <dgm:spPr/>
      <dgm:t>
        <a:bodyPr/>
        <a:lstStyle/>
        <a:p>
          <a:endParaRPr lang="es-MX"/>
        </a:p>
      </dgm:t>
    </dgm:pt>
    <dgm:pt modelId="{A2E686DA-94B4-4E7B-9BDA-47CC242875FE}">
      <dgm:prSet phldrT="[Texto]"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s-MX" dirty="0"/>
            <a:t>Factor de Porcentaje Ajustado </a:t>
          </a:r>
          <a:r>
            <a:rPr lang="es-MX" b="1" dirty="0"/>
            <a:t>-2%</a:t>
          </a:r>
        </a:p>
      </dgm:t>
    </dgm:pt>
    <dgm:pt modelId="{E1AADED5-2056-455A-8CDE-0BCF8517BEF0}" type="parTrans" cxnId="{AC724015-B6FF-4548-850C-9136F582FE35}">
      <dgm:prSet/>
      <dgm:spPr/>
      <dgm:t>
        <a:bodyPr/>
        <a:lstStyle/>
        <a:p>
          <a:endParaRPr lang="es-MX"/>
        </a:p>
      </dgm:t>
    </dgm:pt>
    <dgm:pt modelId="{2E623D3F-191B-4262-9516-692C7F4346A2}" type="sibTrans" cxnId="{AC724015-B6FF-4548-850C-9136F582FE35}">
      <dgm:prSet/>
      <dgm:spPr/>
      <dgm:t>
        <a:bodyPr/>
        <a:lstStyle/>
        <a:p>
          <a:endParaRPr lang="es-MX"/>
        </a:p>
      </dgm:t>
    </dgm:pt>
    <dgm:pt modelId="{90376B8F-2272-4A17-8443-BE7B5AA33505}">
      <dgm:prSet phldrT="[Texto]" custT="1"/>
      <dgm:spPr>
        <a:solidFill>
          <a:schemeClr val="bg1">
            <a:lumMod val="6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s-MX" sz="1400" b="1" dirty="0"/>
            <a:t>3</a:t>
          </a:r>
        </a:p>
      </dgm:t>
    </dgm:pt>
    <dgm:pt modelId="{219CE955-D30C-4BD8-81C4-AA332D2CFD55}" type="parTrans" cxnId="{DC75A345-37D2-437F-ACE3-4BF36CFD5A29}">
      <dgm:prSet/>
      <dgm:spPr/>
      <dgm:t>
        <a:bodyPr/>
        <a:lstStyle/>
        <a:p>
          <a:endParaRPr lang="es-MX"/>
        </a:p>
      </dgm:t>
    </dgm:pt>
    <dgm:pt modelId="{71BED439-AF0A-4DFA-8841-26D26FD2EAA8}" type="sibTrans" cxnId="{DC75A345-37D2-437F-ACE3-4BF36CFD5A29}">
      <dgm:prSet/>
      <dgm:spPr/>
      <dgm:t>
        <a:bodyPr/>
        <a:lstStyle/>
        <a:p>
          <a:endParaRPr lang="es-MX"/>
        </a:p>
      </dgm:t>
    </dgm:pt>
    <dgm:pt modelId="{F8E6CE94-D710-4188-B024-5221894D3E5E}">
      <dgm:prSet phldrT="[Texto]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es-MX" dirty="0"/>
            <a:t>Tasa aplicable al Patrimonio Tangible Neto </a:t>
          </a:r>
          <a:r>
            <a:rPr lang="es-MX" b="1" dirty="0"/>
            <a:t>3%</a:t>
          </a:r>
        </a:p>
      </dgm:t>
    </dgm:pt>
    <dgm:pt modelId="{811FC67B-66D8-4104-9F16-DDE71CE97187}" type="parTrans" cxnId="{B19A8178-B167-45A4-ADF8-F44210207853}">
      <dgm:prSet/>
      <dgm:spPr/>
      <dgm:t>
        <a:bodyPr/>
        <a:lstStyle/>
        <a:p>
          <a:endParaRPr lang="es-MX"/>
        </a:p>
      </dgm:t>
    </dgm:pt>
    <dgm:pt modelId="{B8EC4A89-AFDF-465C-AD0B-CF7092143665}" type="sibTrans" cxnId="{B19A8178-B167-45A4-ADF8-F44210207853}">
      <dgm:prSet/>
      <dgm:spPr/>
      <dgm:t>
        <a:bodyPr/>
        <a:lstStyle/>
        <a:p>
          <a:endParaRPr lang="es-MX"/>
        </a:p>
      </dgm:t>
    </dgm:pt>
    <dgm:pt modelId="{20A6CB86-D3E0-4772-B170-D6F7B05F1DAE}" type="pres">
      <dgm:prSet presAssocID="{63BBF966-2E7D-4743-B843-F3E0C83C6A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EE7CABE4-3372-4951-AB6B-E5A1A36EB49C}" type="pres">
      <dgm:prSet presAssocID="{AF4D7C55-2273-447D-93CB-FB46B1A25EA6}" presName="composite" presStyleCnt="0"/>
      <dgm:spPr/>
    </dgm:pt>
    <dgm:pt modelId="{A44FC9C3-BF0B-4EC5-BC31-2B10CC8C8536}" type="pres">
      <dgm:prSet presAssocID="{AF4D7C55-2273-447D-93CB-FB46B1A25EA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AC6AC84-8B82-4F29-8C12-9DFA05B23B55}" type="pres">
      <dgm:prSet presAssocID="{AF4D7C55-2273-447D-93CB-FB46B1A25EA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C8C9D93-1CA6-4AD6-B50C-490DF598C7CC}" type="pres">
      <dgm:prSet presAssocID="{550051FA-E14A-4CAF-AA0F-F2F50DD0540F}" presName="sp" presStyleCnt="0"/>
      <dgm:spPr/>
    </dgm:pt>
    <dgm:pt modelId="{CA84ADFE-F420-49F2-8A72-174985C90A38}" type="pres">
      <dgm:prSet presAssocID="{C65F2E65-5D60-4AC8-AB06-443BE8FA89ED}" presName="composite" presStyleCnt="0"/>
      <dgm:spPr/>
    </dgm:pt>
    <dgm:pt modelId="{DCE1F0D5-3DDD-455B-8F75-397C9E81406F}" type="pres">
      <dgm:prSet presAssocID="{C65F2E65-5D60-4AC8-AB06-443BE8FA89E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495AEDE-20DD-4580-B43A-7150781F6764}" type="pres">
      <dgm:prSet presAssocID="{C65F2E65-5D60-4AC8-AB06-443BE8FA89E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6693F9A-1CD6-4182-BEEB-13341DFCBD5E}" type="pres">
      <dgm:prSet presAssocID="{BE0D63CC-58AB-46BC-A8C0-51FF7521C43B}" presName="sp" presStyleCnt="0"/>
      <dgm:spPr/>
    </dgm:pt>
    <dgm:pt modelId="{0BCABC85-6885-4C9E-88A8-AD71BD4DE6C0}" type="pres">
      <dgm:prSet presAssocID="{90376B8F-2272-4A17-8443-BE7B5AA33505}" presName="composite" presStyleCnt="0"/>
      <dgm:spPr/>
    </dgm:pt>
    <dgm:pt modelId="{8C977D24-E248-440E-86FC-271D1CF9E6D4}" type="pres">
      <dgm:prSet presAssocID="{90376B8F-2272-4A17-8443-BE7B5AA3350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47C54BA-112D-41F1-9D34-973967A334C7}" type="pres">
      <dgm:prSet presAssocID="{90376B8F-2272-4A17-8443-BE7B5AA3350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B19A8178-B167-45A4-ADF8-F44210207853}" srcId="{90376B8F-2272-4A17-8443-BE7B5AA33505}" destId="{F8E6CE94-D710-4188-B024-5221894D3E5E}" srcOrd="0" destOrd="0" parTransId="{811FC67B-66D8-4104-9F16-DDE71CE97187}" sibTransId="{B8EC4A89-AFDF-465C-AD0B-CF7092143665}"/>
    <dgm:cxn modelId="{E007B07D-6052-4005-ABF2-2D3A862FE4C4}" srcId="{63BBF966-2E7D-4743-B843-F3E0C83C6A56}" destId="{AF4D7C55-2273-447D-93CB-FB46B1A25EA6}" srcOrd="0" destOrd="0" parTransId="{1B0199D3-04AD-456D-9EA8-B0F2E3D31150}" sibTransId="{550051FA-E14A-4CAF-AA0F-F2F50DD0540F}"/>
    <dgm:cxn modelId="{C9C52350-FF8F-4DA5-9E09-92A6BCA7D7BF}" type="presOf" srcId="{DF1CA7AC-6AEF-4E4B-A7F8-41B59C4221BC}" destId="{1AC6AC84-8B82-4F29-8C12-9DFA05B23B55}" srcOrd="0" destOrd="0" presId="urn:microsoft.com/office/officeart/2005/8/layout/chevron2"/>
    <dgm:cxn modelId="{95E5D330-9B70-487C-B5C6-5617C996607A}" srcId="{63BBF966-2E7D-4743-B843-F3E0C83C6A56}" destId="{C65F2E65-5D60-4AC8-AB06-443BE8FA89ED}" srcOrd="1" destOrd="0" parTransId="{D6C3F3EB-6440-4D08-963B-A9B450C3D04E}" sibTransId="{BE0D63CC-58AB-46BC-A8C0-51FF7521C43B}"/>
    <dgm:cxn modelId="{DC75A345-37D2-437F-ACE3-4BF36CFD5A29}" srcId="{63BBF966-2E7D-4743-B843-F3E0C83C6A56}" destId="{90376B8F-2272-4A17-8443-BE7B5AA33505}" srcOrd="2" destOrd="0" parTransId="{219CE955-D30C-4BD8-81C4-AA332D2CFD55}" sibTransId="{71BED439-AF0A-4DFA-8841-26D26FD2EAA8}"/>
    <dgm:cxn modelId="{23324EF9-3C46-4F6B-A455-0483947293CD}" type="presOf" srcId="{AF4D7C55-2273-447D-93CB-FB46B1A25EA6}" destId="{A44FC9C3-BF0B-4EC5-BC31-2B10CC8C8536}" srcOrd="0" destOrd="0" presId="urn:microsoft.com/office/officeart/2005/8/layout/chevron2"/>
    <dgm:cxn modelId="{48595578-C6CF-4E15-984E-B19330C0477A}" type="presOf" srcId="{90376B8F-2272-4A17-8443-BE7B5AA33505}" destId="{8C977D24-E248-440E-86FC-271D1CF9E6D4}" srcOrd="0" destOrd="0" presId="urn:microsoft.com/office/officeart/2005/8/layout/chevron2"/>
    <dgm:cxn modelId="{9DD780C5-DD97-4C4C-A85B-E328ED977CAD}" srcId="{AF4D7C55-2273-447D-93CB-FB46B1A25EA6}" destId="{DF1CA7AC-6AEF-4E4B-A7F8-41B59C4221BC}" srcOrd="0" destOrd="0" parTransId="{D9988DC2-6171-4986-BB21-AF0F12F2B86C}" sibTransId="{E6D8CC28-0463-450A-AEBB-3013AA622CE2}"/>
    <dgm:cxn modelId="{DEB16F37-83CC-4D05-A3FF-6D11022C78C3}" type="presOf" srcId="{F8E6CE94-D710-4188-B024-5221894D3E5E}" destId="{647C54BA-112D-41F1-9D34-973967A334C7}" srcOrd="0" destOrd="0" presId="urn:microsoft.com/office/officeart/2005/8/layout/chevron2"/>
    <dgm:cxn modelId="{AC724015-B6FF-4548-850C-9136F582FE35}" srcId="{C65F2E65-5D60-4AC8-AB06-443BE8FA89ED}" destId="{A2E686DA-94B4-4E7B-9BDA-47CC242875FE}" srcOrd="0" destOrd="0" parTransId="{E1AADED5-2056-455A-8CDE-0BCF8517BEF0}" sibTransId="{2E623D3F-191B-4262-9516-692C7F4346A2}"/>
    <dgm:cxn modelId="{573EFB6B-084F-411E-9840-7F8AC7DC3640}" type="presOf" srcId="{C65F2E65-5D60-4AC8-AB06-443BE8FA89ED}" destId="{DCE1F0D5-3DDD-455B-8F75-397C9E81406F}" srcOrd="0" destOrd="0" presId="urn:microsoft.com/office/officeart/2005/8/layout/chevron2"/>
    <dgm:cxn modelId="{90ECBBA3-EAFC-417C-83A3-FBE755AFF9D1}" type="presOf" srcId="{A2E686DA-94B4-4E7B-9BDA-47CC242875FE}" destId="{C495AEDE-20DD-4580-B43A-7150781F6764}" srcOrd="0" destOrd="0" presId="urn:microsoft.com/office/officeart/2005/8/layout/chevron2"/>
    <dgm:cxn modelId="{080398F2-5E42-49C3-8499-52CDA9B3C55E}" type="presOf" srcId="{63BBF966-2E7D-4743-B843-F3E0C83C6A56}" destId="{20A6CB86-D3E0-4772-B170-D6F7B05F1DAE}" srcOrd="0" destOrd="0" presId="urn:microsoft.com/office/officeart/2005/8/layout/chevron2"/>
    <dgm:cxn modelId="{1A8AF5B8-5F73-4841-9A11-B1072DAD48DF}" type="presParOf" srcId="{20A6CB86-D3E0-4772-B170-D6F7B05F1DAE}" destId="{EE7CABE4-3372-4951-AB6B-E5A1A36EB49C}" srcOrd="0" destOrd="0" presId="urn:microsoft.com/office/officeart/2005/8/layout/chevron2"/>
    <dgm:cxn modelId="{F4713EB4-D55E-4486-8A56-9F60A5935F5F}" type="presParOf" srcId="{EE7CABE4-3372-4951-AB6B-E5A1A36EB49C}" destId="{A44FC9C3-BF0B-4EC5-BC31-2B10CC8C8536}" srcOrd="0" destOrd="0" presId="urn:microsoft.com/office/officeart/2005/8/layout/chevron2"/>
    <dgm:cxn modelId="{92DFCF12-E8E5-4452-BBCC-6E1DEDC15B27}" type="presParOf" srcId="{EE7CABE4-3372-4951-AB6B-E5A1A36EB49C}" destId="{1AC6AC84-8B82-4F29-8C12-9DFA05B23B55}" srcOrd="1" destOrd="0" presId="urn:microsoft.com/office/officeart/2005/8/layout/chevron2"/>
    <dgm:cxn modelId="{19891991-0563-49F3-A180-DB82AFBEFA57}" type="presParOf" srcId="{20A6CB86-D3E0-4772-B170-D6F7B05F1DAE}" destId="{8C8C9D93-1CA6-4AD6-B50C-490DF598C7CC}" srcOrd="1" destOrd="0" presId="urn:microsoft.com/office/officeart/2005/8/layout/chevron2"/>
    <dgm:cxn modelId="{C8BB10A7-7AFA-445A-9504-44DE087BAB9E}" type="presParOf" srcId="{20A6CB86-D3E0-4772-B170-D6F7B05F1DAE}" destId="{CA84ADFE-F420-49F2-8A72-174985C90A38}" srcOrd="2" destOrd="0" presId="urn:microsoft.com/office/officeart/2005/8/layout/chevron2"/>
    <dgm:cxn modelId="{E38D60F2-BD0F-4C72-A394-038AD40C951A}" type="presParOf" srcId="{CA84ADFE-F420-49F2-8A72-174985C90A38}" destId="{DCE1F0D5-3DDD-455B-8F75-397C9E81406F}" srcOrd="0" destOrd="0" presId="urn:microsoft.com/office/officeart/2005/8/layout/chevron2"/>
    <dgm:cxn modelId="{8AFD4442-3E41-41C2-971B-92691C3F2549}" type="presParOf" srcId="{CA84ADFE-F420-49F2-8A72-174985C90A38}" destId="{C495AEDE-20DD-4580-B43A-7150781F6764}" srcOrd="1" destOrd="0" presId="urn:microsoft.com/office/officeart/2005/8/layout/chevron2"/>
    <dgm:cxn modelId="{E456ADA0-CD8F-4624-BD20-7B74FFFB0C3B}" type="presParOf" srcId="{20A6CB86-D3E0-4772-B170-D6F7B05F1DAE}" destId="{66693F9A-1CD6-4182-BEEB-13341DFCBD5E}" srcOrd="3" destOrd="0" presId="urn:microsoft.com/office/officeart/2005/8/layout/chevron2"/>
    <dgm:cxn modelId="{BE82FDB9-6E00-48B6-B6C6-E0C7F2818F2C}" type="presParOf" srcId="{20A6CB86-D3E0-4772-B170-D6F7B05F1DAE}" destId="{0BCABC85-6885-4C9E-88A8-AD71BD4DE6C0}" srcOrd="4" destOrd="0" presId="urn:microsoft.com/office/officeart/2005/8/layout/chevron2"/>
    <dgm:cxn modelId="{2E994F9F-3923-47B5-B8EE-2D29F8953265}" type="presParOf" srcId="{0BCABC85-6885-4C9E-88A8-AD71BD4DE6C0}" destId="{8C977D24-E248-440E-86FC-271D1CF9E6D4}" srcOrd="0" destOrd="0" presId="urn:microsoft.com/office/officeart/2005/8/layout/chevron2"/>
    <dgm:cxn modelId="{B83F25DF-D6A2-4558-A6EC-523F695F548F}" type="presParOf" srcId="{0BCABC85-6885-4C9E-88A8-AD71BD4DE6C0}" destId="{647C54BA-112D-41F1-9D34-973967A334C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3BBF966-2E7D-4743-B843-F3E0C83C6A5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AF4D7C55-2273-447D-93CB-FB46B1A25EA6}">
      <dgm:prSet phldrT="[Texto]" custT="1"/>
      <dgm:spPr>
        <a:solidFill>
          <a:schemeClr val="tx1">
            <a:lumMod val="65000"/>
            <a:lumOff val="35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MX" sz="2800" b="1" dirty="0"/>
            <a:t>1</a:t>
          </a:r>
        </a:p>
      </dgm:t>
    </dgm:pt>
    <dgm:pt modelId="{1B0199D3-04AD-456D-9EA8-B0F2E3D31150}" type="parTrans" cxnId="{E007B07D-6052-4005-ABF2-2D3A862FE4C4}">
      <dgm:prSet/>
      <dgm:spPr/>
      <dgm:t>
        <a:bodyPr/>
        <a:lstStyle/>
        <a:p>
          <a:endParaRPr lang="es-MX" sz="3600"/>
        </a:p>
      </dgm:t>
    </dgm:pt>
    <dgm:pt modelId="{550051FA-E14A-4CAF-AA0F-F2F50DD0540F}" type="sibTrans" cxnId="{E007B07D-6052-4005-ABF2-2D3A862FE4C4}">
      <dgm:prSet/>
      <dgm:spPr/>
      <dgm:t>
        <a:bodyPr/>
        <a:lstStyle/>
        <a:p>
          <a:endParaRPr lang="es-MX" sz="3600"/>
        </a:p>
      </dgm:t>
    </dgm:pt>
    <dgm:pt modelId="{DF1CA7AC-6AEF-4E4B-A7F8-41B59C4221BC}">
      <dgm:prSet phldrT="[Texto]" custT="1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MX" sz="2000" dirty="0"/>
            <a:t>El </a:t>
          </a:r>
          <a:r>
            <a:rPr lang="es-MX" sz="2000" b="1" dirty="0"/>
            <a:t> </a:t>
          </a:r>
          <a:r>
            <a:rPr lang="es-MX" sz="2000" b="0" dirty="0"/>
            <a:t>Patrimonio Neto Tangible deberá ser de al menos de </a:t>
          </a:r>
          <a:r>
            <a:rPr lang="es-MX" sz="2000" b="1" dirty="0"/>
            <a:t>500 millones de pesos</a:t>
          </a:r>
        </a:p>
      </dgm:t>
    </dgm:pt>
    <dgm:pt modelId="{D9988DC2-6171-4986-BB21-AF0F12F2B86C}" type="parTrans" cxnId="{9DD780C5-DD97-4C4C-A85B-E328ED977CAD}">
      <dgm:prSet/>
      <dgm:spPr/>
      <dgm:t>
        <a:bodyPr/>
        <a:lstStyle/>
        <a:p>
          <a:endParaRPr lang="es-MX" sz="3600"/>
        </a:p>
      </dgm:t>
    </dgm:pt>
    <dgm:pt modelId="{E6D8CC28-0463-450A-AEBB-3013AA622CE2}" type="sibTrans" cxnId="{9DD780C5-DD97-4C4C-A85B-E328ED977CAD}">
      <dgm:prSet/>
      <dgm:spPr/>
      <dgm:t>
        <a:bodyPr/>
        <a:lstStyle/>
        <a:p>
          <a:endParaRPr lang="es-MX" sz="3600"/>
        </a:p>
      </dgm:t>
    </dgm:pt>
    <dgm:pt modelId="{C65F2E65-5D60-4AC8-AB06-443BE8FA89ED}">
      <dgm:prSet phldrT="[Texto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s-MX" sz="2800" b="1" dirty="0"/>
            <a:t>2</a:t>
          </a:r>
        </a:p>
      </dgm:t>
    </dgm:pt>
    <dgm:pt modelId="{D6C3F3EB-6440-4D08-963B-A9B450C3D04E}" type="parTrans" cxnId="{95E5D330-9B70-487C-B5C6-5617C996607A}">
      <dgm:prSet/>
      <dgm:spPr/>
      <dgm:t>
        <a:bodyPr/>
        <a:lstStyle/>
        <a:p>
          <a:endParaRPr lang="es-MX" sz="3600"/>
        </a:p>
      </dgm:t>
    </dgm:pt>
    <dgm:pt modelId="{BE0D63CC-58AB-46BC-A8C0-51FF7521C43B}" type="sibTrans" cxnId="{95E5D330-9B70-487C-B5C6-5617C996607A}">
      <dgm:prSet/>
      <dgm:spPr/>
      <dgm:t>
        <a:bodyPr/>
        <a:lstStyle/>
        <a:p>
          <a:endParaRPr lang="es-MX" sz="3600"/>
        </a:p>
      </dgm:t>
    </dgm:pt>
    <dgm:pt modelId="{A2E686DA-94B4-4E7B-9BDA-47CC242875FE}">
      <dgm:prSet phldrT="[Texto]" custT="1"/>
      <dgm:spPr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es-MX" sz="2000" dirty="0"/>
            <a:t>La Exposición Permitida sin Garantía Líquida no podrá ser mayor al </a:t>
          </a:r>
          <a:r>
            <a:rPr lang="es-MX" sz="2000" b="1" dirty="0"/>
            <a:t>2% </a:t>
          </a:r>
          <a:r>
            <a:rPr lang="es-MX" sz="2000" dirty="0"/>
            <a:t>de su Patrimonio Neto Tangible</a:t>
          </a:r>
          <a:endParaRPr lang="es-MX" sz="2000" b="1" dirty="0"/>
        </a:p>
      </dgm:t>
    </dgm:pt>
    <dgm:pt modelId="{E1AADED5-2056-455A-8CDE-0BCF8517BEF0}" type="parTrans" cxnId="{AC724015-B6FF-4548-850C-9136F582FE35}">
      <dgm:prSet/>
      <dgm:spPr/>
      <dgm:t>
        <a:bodyPr/>
        <a:lstStyle/>
        <a:p>
          <a:endParaRPr lang="es-MX" sz="3600"/>
        </a:p>
      </dgm:t>
    </dgm:pt>
    <dgm:pt modelId="{2E623D3F-191B-4262-9516-692C7F4346A2}" type="sibTrans" cxnId="{AC724015-B6FF-4548-850C-9136F582FE35}">
      <dgm:prSet/>
      <dgm:spPr/>
      <dgm:t>
        <a:bodyPr/>
        <a:lstStyle/>
        <a:p>
          <a:endParaRPr lang="es-MX" sz="3600"/>
        </a:p>
      </dgm:t>
    </dgm:pt>
    <dgm:pt modelId="{90376B8F-2272-4A17-8443-BE7B5AA33505}">
      <dgm:prSet phldrT="[Texto]" custT="1"/>
      <dgm:spPr>
        <a:solidFill>
          <a:schemeClr val="bg1">
            <a:lumMod val="65000"/>
          </a:schemeClr>
        </a:solidFill>
        <a:ln>
          <a:solidFill>
            <a:schemeClr val="bg1">
              <a:lumMod val="65000"/>
            </a:schemeClr>
          </a:solidFill>
        </a:ln>
      </dgm:spPr>
      <dgm:t>
        <a:bodyPr/>
        <a:lstStyle/>
        <a:p>
          <a:r>
            <a:rPr lang="es-MX" sz="2800" b="1" dirty="0"/>
            <a:t>3</a:t>
          </a:r>
        </a:p>
      </dgm:t>
    </dgm:pt>
    <dgm:pt modelId="{219CE955-D30C-4BD8-81C4-AA332D2CFD55}" type="parTrans" cxnId="{DC75A345-37D2-437F-ACE3-4BF36CFD5A29}">
      <dgm:prSet/>
      <dgm:spPr/>
      <dgm:t>
        <a:bodyPr/>
        <a:lstStyle/>
        <a:p>
          <a:endParaRPr lang="es-MX" sz="3600"/>
        </a:p>
      </dgm:t>
    </dgm:pt>
    <dgm:pt modelId="{71BED439-AF0A-4DFA-8841-26D26FD2EAA8}" type="sibTrans" cxnId="{DC75A345-37D2-437F-ACE3-4BF36CFD5A29}">
      <dgm:prSet/>
      <dgm:spPr/>
      <dgm:t>
        <a:bodyPr/>
        <a:lstStyle/>
        <a:p>
          <a:endParaRPr lang="es-MX" sz="3600"/>
        </a:p>
      </dgm:t>
    </dgm:pt>
    <dgm:pt modelId="{F8E6CE94-D710-4188-B024-5221894D3E5E}">
      <dgm:prSet phldrT="[Texto]" custT="1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es-MX" sz="2000" b="0" dirty="0"/>
            <a:t>Evaluación de Métricas para determinar la tasa aplicable</a:t>
          </a:r>
        </a:p>
      </dgm:t>
    </dgm:pt>
    <dgm:pt modelId="{811FC67B-66D8-4104-9F16-DDE71CE97187}" type="parTrans" cxnId="{B19A8178-B167-45A4-ADF8-F44210207853}">
      <dgm:prSet/>
      <dgm:spPr/>
      <dgm:t>
        <a:bodyPr/>
        <a:lstStyle/>
        <a:p>
          <a:endParaRPr lang="es-MX" sz="3600"/>
        </a:p>
      </dgm:t>
    </dgm:pt>
    <dgm:pt modelId="{B8EC4A89-AFDF-465C-AD0B-CF7092143665}" type="sibTrans" cxnId="{B19A8178-B167-45A4-ADF8-F44210207853}">
      <dgm:prSet/>
      <dgm:spPr/>
      <dgm:t>
        <a:bodyPr/>
        <a:lstStyle/>
        <a:p>
          <a:endParaRPr lang="es-MX" sz="3600"/>
        </a:p>
      </dgm:t>
    </dgm:pt>
    <dgm:pt modelId="{5B12DCB7-C3B9-4AEE-8A15-F66183F02C1F}">
      <dgm:prSet custT="1"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s-MX" sz="2400" dirty="0"/>
            <a:t>4</a:t>
          </a:r>
        </a:p>
      </dgm:t>
    </dgm:pt>
    <dgm:pt modelId="{86E28283-EAE1-435B-BEF1-043F836AD847}" type="parTrans" cxnId="{C3ECFBA3-0227-4940-A97B-05A0032A7F98}">
      <dgm:prSet/>
      <dgm:spPr/>
      <dgm:t>
        <a:bodyPr/>
        <a:lstStyle/>
        <a:p>
          <a:endParaRPr lang="es-MX" sz="3600"/>
        </a:p>
      </dgm:t>
    </dgm:pt>
    <dgm:pt modelId="{4AF331E8-FD04-46D2-B869-A93C13710D9A}" type="sibTrans" cxnId="{C3ECFBA3-0227-4940-A97B-05A0032A7F98}">
      <dgm:prSet/>
      <dgm:spPr/>
      <dgm:t>
        <a:bodyPr/>
        <a:lstStyle/>
        <a:p>
          <a:endParaRPr lang="es-MX" sz="3600"/>
        </a:p>
      </dgm:t>
    </dgm:pt>
    <dgm:pt modelId="{40DD813B-2210-4F9C-8671-A9966ECD55A5}">
      <dgm:prSet custT="1"/>
      <dgm:spPr/>
      <dgm:t>
        <a:bodyPr/>
        <a:lstStyle/>
        <a:p>
          <a:r>
            <a:rPr lang="es-MX" sz="2000" dirty="0"/>
            <a:t>La Exposición Permitida sin Garantía Líquida podrá aumentar si el solicitante demuestra contar con una demanda específica </a:t>
          </a:r>
        </a:p>
      </dgm:t>
    </dgm:pt>
    <dgm:pt modelId="{48C3C60D-36B5-40B3-8958-B8C86B1F7DF6}" type="parTrans" cxnId="{38FCA8D9-B8B4-40F4-B005-7265E1F329CA}">
      <dgm:prSet/>
      <dgm:spPr/>
      <dgm:t>
        <a:bodyPr/>
        <a:lstStyle/>
        <a:p>
          <a:endParaRPr lang="es-MX" sz="3600"/>
        </a:p>
      </dgm:t>
    </dgm:pt>
    <dgm:pt modelId="{B04ADDF6-B555-4E3A-9BC6-037E438D4666}" type="sibTrans" cxnId="{38FCA8D9-B8B4-40F4-B005-7265E1F329CA}">
      <dgm:prSet/>
      <dgm:spPr/>
      <dgm:t>
        <a:bodyPr/>
        <a:lstStyle/>
        <a:p>
          <a:endParaRPr lang="es-MX" sz="3600"/>
        </a:p>
      </dgm:t>
    </dgm:pt>
    <dgm:pt modelId="{20A6CB86-D3E0-4772-B170-D6F7B05F1DAE}" type="pres">
      <dgm:prSet presAssocID="{63BBF966-2E7D-4743-B843-F3E0C83C6A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EE7CABE4-3372-4951-AB6B-E5A1A36EB49C}" type="pres">
      <dgm:prSet presAssocID="{AF4D7C55-2273-447D-93CB-FB46B1A25EA6}" presName="composite" presStyleCnt="0"/>
      <dgm:spPr/>
    </dgm:pt>
    <dgm:pt modelId="{A44FC9C3-BF0B-4EC5-BC31-2B10CC8C8536}" type="pres">
      <dgm:prSet presAssocID="{AF4D7C55-2273-447D-93CB-FB46B1A25EA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AC6AC84-8B82-4F29-8C12-9DFA05B23B55}" type="pres">
      <dgm:prSet presAssocID="{AF4D7C55-2273-447D-93CB-FB46B1A25EA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C8C9D93-1CA6-4AD6-B50C-490DF598C7CC}" type="pres">
      <dgm:prSet presAssocID="{550051FA-E14A-4CAF-AA0F-F2F50DD0540F}" presName="sp" presStyleCnt="0"/>
      <dgm:spPr/>
    </dgm:pt>
    <dgm:pt modelId="{CA84ADFE-F420-49F2-8A72-174985C90A38}" type="pres">
      <dgm:prSet presAssocID="{C65F2E65-5D60-4AC8-AB06-443BE8FA89ED}" presName="composite" presStyleCnt="0"/>
      <dgm:spPr/>
    </dgm:pt>
    <dgm:pt modelId="{DCE1F0D5-3DDD-455B-8F75-397C9E81406F}" type="pres">
      <dgm:prSet presAssocID="{C65F2E65-5D60-4AC8-AB06-443BE8FA89ED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495AEDE-20DD-4580-B43A-7150781F6764}" type="pres">
      <dgm:prSet presAssocID="{C65F2E65-5D60-4AC8-AB06-443BE8FA89ED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6693F9A-1CD6-4182-BEEB-13341DFCBD5E}" type="pres">
      <dgm:prSet presAssocID="{BE0D63CC-58AB-46BC-A8C0-51FF7521C43B}" presName="sp" presStyleCnt="0"/>
      <dgm:spPr/>
    </dgm:pt>
    <dgm:pt modelId="{0BCABC85-6885-4C9E-88A8-AD71BD4DE6C0}" type="pres">
      <dgm:prSet presAssocID="{90376B8F-2272-4A17-8443-BE7B5AA33505}" presName="composite" presStyleCnt="0"/>
      <dgm:spPr/>
    </dgm:pt>
    <dgm:pt modelId="{8C977D24-E248-440E-86FC-271D1CF9E6D4}" type="pres">
      <dgm:prSet presAssocID="{90376B8F-2272-4A17-8443-BE7B5AA3350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47C54BA-112D-41F1-9D34-973967A334C7}" type="pres">
      <dgm:prSet presAssocID="{90376B8F-2272-4A17-8443-BE7B5AA33505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2814BCA-1113-4FAE-A5E1-B57F0B2B4D3C}" type="pres">
      <dgm:prSet presAssocID="{71BED439-AF0A-4DFA-8841-26D26FD2EAA8}" presName="sp" presStyleCnt="0"/>
      <dgm:spPr/>
    </dgm:pt>
    <dgm:pt modelId="{BF58EA13-4B6F-4443-969E-31070D8CC8B1}" type="pres">
      <dgm:prSet presAssocID="{5B12DCB7-C3B9-4AEE-8A15-F66183F02C1F}" presName="composite" presStyleCnt="0"/>
      <dgm:spPr/>
    </dgm:pt>
    <dgm:pt modelId="{0F7662D2-859E-4576-B134-3DEFBB0A172B}" type="pres">
      <dgm:prSet presAssocID="{5B12DCB7-C3B9-4AEE-8A15-F66183F02C1F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68A1F1D-54E3-4AE6-88D6-C4AE4F08CC99}" type="pres">
      <dgm:prSet presAssocID="{5B12DCB7-C3B9-4AEE-8A15-F66183F02C1F}" presName="descendantText" presStyleLbl="alignAcc1" presStyleIdx="3" presStyleCnt="4" custScaleY="15833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6A7346F9-CB42-4DA8-920E-D06293DF9647}" type="presOf" srcId="{63BBF966-2E7D-4743-B843-F3E0C83C6A56}" destId="{20A6CB86-D3E0-4772-B170-D6F7B05F1DAE}" srcOrd="0" destOrd="0" presId="urn:microsoft.com/office/officeart/2005/8/layout/chevron2"/>
    <dgm:cxn modelId="{51A94F51-2BD9-488E-96D1-A1F4C0ECB7BE}" type="presOf" srcId="{90376B8F-2272-4A17-8443-BE7B5AA33505}" destId="{8C977D24-E248-440E-86FC-271D1CF9E6D4}" srcOrd="0" destOrd="0" presId="urn:microsoft.com/office/officeart/2005/8/layout/chevron2"/>
    <dgm:cxn modelId="{B19A8178-B167-45A4-ADF8-F44210207853}" srcId="{90376B8F-2272-4A17-8443-BE7B5AA33505}" destId="{F8E6CE94-D710-4188-B024-5221894D3E5E}" srcOrd="0" destOrd="0" parTransId="{811FC67B-66D8-4104-9F16-DDE71CE97187}" sibTransId="{B8EC4A89-AFDF-465C-AD0B-CF7092143665}"/>
    <dgm:cxn modelId="{2D132796-69BE-4FEF-ADB1-D82D68E8D1A5}" type="presOf" srcId="{AF4D7C55-2273-447D-93CB-FB46B1A25EA6}" destId="{A44FC9C3-BF0B-4EC5-BC31-2B10CC8C8536}" srcOrd="0" destOrd="0" presId="urn:microsoft.com/office/officeart/2005/8/layout/chevron2"/>
    <dgm:cxn modelId="{EAA6068F-F99C-43F7-8BCD-A9F457CB0830}" type="presOf" srcId="{C65F2E65-5D60-4AC8-AB06-443BE8FA89ED}" destId="{DCE1F0D5-3DDD-455B-8F75-397C9E81406F}" srcOrd="0" destOrd="0" presId="urn:microsoft.com/office/officeart/2005/8/layout/chevron2"/>
    <dgm:cxn modelId="{1F4CA140-1EB7-4413-94A6-1069FACE30DF}" type="presOf" srcId="{5B12DCB7-C3B9-4AEE-8A15-F66183F02C1F}" destId="{0F7662D2-859E-4576-B134-3DEFBB0A172B}" srcOrd="0" destOrd="0" presId="urn:microsoft.com/office/officeart/2005/8/layout/chevron2"/>
    <dgm:cxn modelId="{AC724015-B6FF-4548-850C-9136F582FE35}" srcId="{C65F2E65-5D60-4AC8-AB06-443BE8FA89ED}" destId="{A2E686DA-94B4-4E7B-9BDA-47CC242875FE}" srcOrd="0" destOrd="0" parTransId="{E1AADED5-2056-455A-8CDE-0BCF8517BEF0}" sibTransId="{2E623D3F-191B-4262-9516-692C7F4346A2}"/>
    <dgm:cxn modelId="{95E5D330-9B70-487C-B5C6-5617C996607A}" srcId="{63BBF966-2E7D-4743-B843-F3E0C83C6A56}" destId="{C65F2E65-5D60-4AC8-AB06-443BE8FA89ED}" srcOrd="1" destOrd="0" parTransId="{D6C3F3EB-6440-4D08-963B-A9B450C3D04E}" sibTransId="{BE0D63CC-58AB-46BC-A8C0-51FF7521C43B}"/>
    <dgm:cxn modelId="{9D66C534-92F3-44C8-BCC6-4B4A29318075}" type="presOf" srcId="{40DD813B-2210-4F9C-8671-A9966ECD55A5}" destId="{A68A1F1D-54E3-4AE6-88D6-C4AE4F08CC99}" srcOrd="0" destOrd="0" presId="urn:microsoft.com/office/officeart/2005/8/layout/chevron2"/>
    <dgm:cxn modelId="{E007B07D-6052-4005-ABF2-2D3A862FE4C4}" srcId="{63BBF966-2E7D-4743-B843-F3E0C83C6A56}" destId="{AF4D7C55-2273-447D-93CB-FB46B1A25EA6}" srcOrd="0" destOrd="0" parTransId="{1B0199D3-04AD-456D-9EA8-B0F2E3D31150}" sibTransId="{550051FA-E14A-4CAF-AA0F-F2F50DD0540F}"/>
    <dgm:cxn modelId="{DC75A345-37D2-437F-ACE3-4BF36CFD5A29}" srcId="{63BBF966-2E7D-4743-B843-F3E0C83C6A56}" destId="{90376B8F-2272-4A17-8443-BE7B5AA33505}" srcOrd="2" destOrd="0" parTransId="{219CE955-D30C-4BD8-81C4-AA332D2CFD55}" sibTransId="{71BED439-AF0A-4DFA-8841-26D26FD2EAA8}"/>
    <dgm:cxn modelId="{9DD780C5-DD97-4C4C-A85B-E328ED977CAD}" srcId="{AF4D7C55-2273-447D-93CB-FB46B1A25EA6}" destId="{DF1CA7AC-6AEF-4E4B-A7F8-41B59C4221BC}" srcOrd="0" destOrd="0" parTransId="{D9988DC2-6171-4986-BB21-AF0F12F2B86C}" sibTransId="{E6D8CC28-0463-450A-AEBB-3013AA622CE2}"/>
    <dgm:cxn modelId="{38FCA8D9-B8B4-40F4-B005-7265E1F329CA}" srcId="{5B12DCB7-C3B9-4AEE-8A15-F66183F02C1F}" destId="{40DD813B-2210-4F9C-8671-A9966ECD55A5}" srcOrd="0" destOrd="0" parTransId="{48C3C60D-36B5-40B3-8958-B8C86B1F7DF6}" sibTransId="{B04ADDF6-B555-4E3A-9BC6-037E438D4666}"/>
    <dgm:cxn modelId="{448FC446-5A51-4176-A1E1-245DCB26F6AD}" type="presOf" srcId="{A2E686DA-94B4-4E7B-9BDA-47CC242875FE}" destId="{C495AEDE-20DD-4580-B43A-7150781F6764}" srcOrd="0" destOrd="0" presId="urn:microsoft.com/office/officeart/2005/8/layout/chevron2"/>
    <dgm:cxn modelId="{36D3D9AC-7C32-48E8-96D9-CA0F76680622}" type="presOf" srcId="{DF1CA7AC-6AEF-4E4B-A7F8-41B59C4221BC}" destId="{1AC6AC84-8B82-4F29-8C12-9DFA05B23B55}" srcOrd="0" destOrd="0" presId="urn:microsoft.com/office/officeart/2005/8/layout/chevron2"/>
    <dgm:cxn modelId="{C3ECFBA3-0227-4940-A97B-05A0032A7F98}" srcId="{63BBF966-2E7D-4743-B843-F3E0C83C6A56}" destId="{5B12DCB7-C3B9-4AEE-8A15-F66183F02C1F}" srcOrd="3" destOrd="0" parTransId="{86E28283-EAE1-435B-BEF1-043F836AD847}" sibTransId="{4AF331E8-FD04-46D2-B869-A93C13710D9A}"/>
    <dgm:cxn modelId="{44F8A134-344A-48E8-9833-446FDF6EBE55}" type="presOf" srcId="{F8E6CE94-D710-4188-B024-5221894D3E5E}" destId="{647C54BA-112D-41F1-9D34-973967A334C7}" srcOrd="0" destOrd="0" presId="urn:microsoft.com/office/officeart/2005/8/layout/chevron2"/>
    <dgm:cxn modelId="{39EAE1A8-0170-4A8E-B413-232370006918}" type="presParOf" srcId="{20A6CB86-D3E0-4772-B170-D6F7B05F1DAE}" destId="{EE7CABE4-3372-4951-AB6B-E5A1A36EB49C}" srcOrd="0" destOrd="0" presId="urn:microsoft.com/office/officeart/2005/8/layout/chevron2"/>
    <dgm:cxn modelId="{1D21B46F-4BEC-4AB2-9DBF-5A324A0B9247}" type="presParOf" srcId="{EE7CABE4-3372-4951-AB6B-E5A1A36EB49C}" destId="{A44FC9C3-BF0B-4EC5-BC31-2B10CC8C8536}" srcOrd="0" destOrd="0" presId="urn:microsoft.com/office/officeart/2005/8/layout/chevron2"/>
    <dgm:cxn modelId="{28E2C0A8-25BD-4118-9BD8-37DBC316CFC7}" type="presParOf" srcId="{EE7CABE4-3372-4951-AB6B-E5A1A36EB49C}" destId="{1AC6AC84-8B82-4F29-8C12-9DFA05B23B55}" srcOrd="1" destOrd="0" presId="urn:microsoft.com/office/officeart/2005/8/layout/chevron2"/>
    <dgm:cxn modelId="{AE5DC102-F9A0-4118-9892-32447E416583}" type="presParOf" srcId="{20A6CB86-D3E0-4772-B170-D6F7B05F1DAE}" destId="{8C8C9D93-1CA6-4AD6-B50C-490DF598C7CC}" srcOrd="1" destOrd="0" presId="urn:microsoft.com/office/officeart/2005/8/layout/chevron2"/>
    <dgm:cxn modelId="{0F6FC217-898D-40D2-864C-24C5212891C3}" type="presParOf" srcId="{20A6CB86-D3E0-4772-B170-D6F7B05F1DAE}" destId="{CA84ADFE-F420-49F2-8A72-174985C90A38}" srcOrd="2" destOrd="0" presId="urn:microsoft.com/office/officeart/2005/8/layout/chevron2"/>
    <dgm:cxn modelId="{FEE6F0D3-3B55-4E7E-A4CA-A2E53E659858}" type="presParOf" srcId="{CA84ADFE-F420-49F2-8A72-174985C90A38}" destId="{DCE1F0D5-3DDD-455B-8F75-397C9E81406F}" srcOrd="0" destOrd="0" presId="urn:microsoft.com/office/officeart/2005/8/layout/chevron2"/>
    <dgm:cxn modelId="{0AFEFAF2-D2C5-4B13-9B0B-3238BCA4D04C}" type="presParOf" srcId="{CA84ADFE-F420-49F2-8A72-174985C90A38}" destId="{C495AEDE-20DD-4580-B43A-7150781F6764}" srcOrd="1" destOrd="0" presId="urn:microsoft.com/office/officeart/2005/8/layout/chevron2"/>
    <dgm:cxn modelId="{49FAE92B-13E6-49B2-9ABE-7A6ABF3625E7}" type="presParOf" srcId="{20A6CB86-D3E0-4772-B170-D6F7B05F1DAE}" destId="{66693F9A-1CD6-4182-BEEB-13341DFCBD5E}" srcOrd="3" destOrd="0" presId="urn:microsoft.com/office/officeart/2005/8/layout/chevron2"/>
    <dgm:cxn modelId="{9946DD53-9D0A-4C04-94F9-27AA98C42971}" type="presParOf" srcId="{20A6CB86-D3E0-4772-B170-D6F7B05F1DAE}" destId="{0BCABC85-6885-4C9E-88A8-AD71BD4DE6C0}" srcOrd="4" destOrd="0" presId="urn:microsoft.com/office/officeart/2005/8/layout/chevron2"/>
    <dgm:cxn modelId="{C93E9835-D5A6-4714-A3CD-34C39914731A}" type="presParOf" srcId="{0BCABC85-6885-4C9E-88A8-AD71BD4DE6C0}" destId="{8C977D24-E248-440E-86FC-271D1CF9E6D4}" srcOrd="0" destOrd="0" presId="urn:microsoft.com/office/officeart/2005/8/layout/chevron2"/>
    <dgm:cxn modelId="{E725CD26-489E-4392-BF74-89441B275598}" type="presParOf" srcId="{0BCABC85-6885-4C9E-88A8-AD71BD4DE6C0}" destId="{647C54BA-112D-41F1-9D34-973967A334C7}" srcOrd="1" destOrd="0" presId="urn:microsoft.com/office/officeart/2005/8/layout/chevron2"/>
    <dgm:cxn modelId="{3B477A7B-061C-4CD7-B8C7-C3E055D48ED5}" type="presParOf" srcId="{20A6CB86-D3E0-4772-B170-D6F7B05F1DAE}" destId="{A2814BCA-1113-4FAE-A5E1-B57F0B2B4D3C}" srcOrd="5" destOrd="0" presId="urn:microsoft.com/office/officeart/2005/8/layout/chevron2"/>
    <dgm:cxn modelId="{2E794936-0F42-4D67-AB89-EC6D13D4B391}" type="presParOf" srcId="{20A6CB86-D3E0-4772-B170-D6F7B05F1DAE}" destId="{BF58EA13-4B6F-4443-969E-31070D8CC8B1}" srcOrd="6" destOrd="0" presId="urn:microsoft.com/office/officeart/2005/8/layout/chevron2"/>
    <dgm:cxn modelId="{48C71E90-3F4B-4D79-A75C-85B0869C1093}" type="presParOf" srcId="{BF58EA13-4B6F-4443-969E-31070D8CC8B1}" destId="{0F7662D2-859E-4576-B134-3DEFBB0A172B}" srcOrd="0" destOrd="0" presId="urn:microsoft.com/office/officeart/2005/8/layout/chevron2"/>
    <dgm:cxn modelId="{9A676727-897C-46F1-A4B5-59A0D5134442}" type="presParOf" srcId="{BF58EA13-4B6F-4443-969E-31070D8CC8B1}" destId="{A68A1F1D-54E3-4AE6-88D6-C4AE4F08CC9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A0079FA-801C-40A0-A425-F2CE1CB115A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9D296603-32BB-4B5E-B3FE-14E2012E281D}">
      <dgm:prSet phldrT="[Texto]" custT="1"/>
      <dgm:spPr>
        <a:solidFill>
          <a:schemeClr val="bg1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es-MX" sz="2000" b="1" dirty="0" err="1"/>
            <a:t>ERC´s</a:t>
          </a:r>
          <a:endParaRPr lang="es-MX" sz="2000" b="1" dirty="0"/>
        </a:p>
        <a:p>
          <a:r>
            <a:rPr lang="es-MX" sz="2000" b="1" dirty="0"/>
            <a:t> distintas a Suministro Básico</a:t>
          </a:r>
        </a:p>
      </dgm:t>
    </dgm:pt>
    <dgm:pt modelId="{106BAD80-B8B8-4AE9-8C3F-86E7A545F248}" type="parTrans" cxnId="{0824AAA2-FC40-4057-AA97-4D56DD6A3FEB}">
      <dgm:prSet/>
      <dgm:spPr/>
      <dgm:t>
        <a:bodyPr/>
        <a:lstStyle/>
        <a:p>
          <a:endParaRPr lang="es-MX"/>
        </a:p>
      </dgm:t>
    </dgm:pt>
    <dgm:pt modelId="{3AC2420E-8FF5-4E77-8FCD-CF3ADF145ADC}" type="sibTrans" cxnId="{0824AAA2-FC40-4057-AA97-4D56DD6A3FEB}">
      <dgm:prSet/>
      <dgm:spPr/>
      <dgm:t>
        <a:bodyPr/>
        <a:lstStyle/>
        <a:p>
          <a:endParaRPr lang="es-MX"/>
        </a:p>
      </dgm:t>
    </dgm:pt>
    <dgm:pt modelId="{BF24A2E3-EBF1-4211-96A7-4E969125F82A}">
      <dgm:prSet phldrT="[Texto]" custT="1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pPr algn="just"/>
          <a:r>
            <a:rPr lang="es-MX" sz="1400" dirty="0"/>
            <a:t>Pueden ofertar una porción de los productos que ofrece comprar Suministro Básico</a:t>
          </a:r>
        </a:p>
      </dgm:t>
    </dgm:pt>
    <dgm:pt modelId="{20FB107F-352F-4D9B-AABF-1A841E1B6248}" type="parTrans" cxnId="{4BFF3781-242B-4A7D-91FE-9EDF0763A2BA}">
      <dgm:prSet/>
      <dgm:spPr/>
      <dgm:t>
        <a:bodyPr/>
        <a:lstStyle/>
        <a:p>
          <a:endParaRPr lang="es-MX"/>
        </a:p>
      </dgm:t>
    </dgm:pt>
    <dgm:pt modelId="{54B5D16F-21B7-4FF0-BCA7-A89D8C0E9BEC}" type="sibTrans" cxnId="{4BFF3781-242B-4A7D-91FE-9EDF0763A2BA}">
      <dgm:prSet/>
      <dgm:spPr/>
      <dgm:t>
        <a:bodyPr/>
        <a:lstStyle/>
        <a:p>
          <a:endParaRPr lang="es-MX"/>
        </a:p>
      </dgm:t>
    </dgm:pt>
    <dgm:pt modelId="{FA30275A-7417-4FCE-AFA8-8987EB7B5C1B}">
      <dgm:prSet custT="1"/>
      <dgm:spPr/>
      <dgm:t>
        <a:bodyPr/>
        <a:lstStyle/>
        <a:p>
          <a:pPr algn="just"/>
          <a:r>
            <a:rPr lang="es-MX" sz="1400" dirty="0"/>
            <a:t>No deben entregar precios de oferta; se utilizarán los mismos precios fijados por los SSB</a:t>
          </a:r>
        </a:p>
      </dgm:t>
    </dgm:pt>
    <dgm:pt modelId="{D75CC02C-17DF-4085-BE72-7C7F3F459181}" type="parTrans" cxnId="{0CBC9952-9BDA-495E-BD4B-1927EA49756B}">
      <dgm:prSet/>
      <dgm:spPr/>
      <dgm:t>
        <a:bodyPr/>
        <a:lstStyle/>
        <a:p>
          <a:endParaRPr lang="es-MX"/>
        </a:p>
      </dgm:t>
    </dgm:pt>
    <dgm:pt modelId="{EA553982-C7FD-4E1F-9D72-190F62992703}" type="sibTrans" cxnId="{0CBC9952-9BDA-495E-BD4B-1927EA49756B}">
      <dgm:prSet/>
      <dgm:spPr/>
      <dgm:t>
        <a:bodyPr/>
        <a:lstStyle/>
        <a:p>
          <a:endParaRPr lang="es-MX"/>
        </a:p>
      </dgm:t>
    </dgm:pt>
    <dgm:pt modelId="{5DD82864-7099-4131-8953-76CB106172C9}" type="pres">
      <dgm:prSet presAssocID="{9A0079FA-801C-40A0-A425-F2CE1CB115A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D1D6C59F-0FBC-4018-99CA-C36195D5CC7F}" type="pres">
      <dgm:prSet presAssocID="{9D296603-32BB-4B5E-B3FE-14E2012E281D}" presName="root" presStyleCnt="0"/>
      <dgm:spPr/>
    </dgm:pt>
    <dgm:pt modelId="{E3DD9948-89E2-40FD-A0C9-76DA34753F02}" type="pres">
      <dgm:prSet presAssocID="{9D296603-32BB-4B5E-B3FE-14E2012E281D}" presName="rootComposite" presStyleCnt="0"/>
      <dgm:spPr/>
    </dgm:pt>
    <dgm:pt modelId="{3BF00C64-6AD2-479B-9016-55C84A7E9420}" type="pres">
      <dgm:prSet presAssocID="{9D296603-32BB-4B5E-B3FE-14E2012E281D}" presName="rootText" presStyleLbl="node1" presStyleIdx="0" presStyleCnt="1" custScaleX="192435" custLinFactNeighborX="720" custLinFactNeighborY="-24471"/>
      <dgm:spPr/>
      <dgm:t>
        <a:bodyPr/>
        <a:lstStyle/>
        <a:p>
          <a:endParaRPr lang="es-MX"/>
        </a:p>
      </dgm:t>
    </dgm:pt>
    <dgm:pt modelId="{850B4500-DEC6-49D8-8E5F-FC3BD9EE203E}" type="pres">
      <dgm:prSet presAssocID="{9D296603-32BB-4B5E-B3FE-14E2012E281D}" presName="rootConnector" presStyleLbl="node1" presStyleIdx="0" presStyleCnt="1"/>
      <dgm:spPr/>
      <dgm:t>
        <a:bodyPr/>
        <a:lstStyle/>
        <a:p>
          <a:endParaRPr lang="es-MX"/>
        </a:p>
      </dgm:t>
    </dgm:pt>
    <dgm:pt modelId="{47F59C6C-E91B-4AEB-B535-8EA04DEC900B}" type="pres">
      <dgm:prSet presAssocID="{9D296603-32BB-4B5E-B3FE-14E2012E281D}" presName="childShape" presStyleCnt="0"/>
      <dgm:spPr/>
    </dgm:pt>
    <dgm:pt modelId="{F20CA700-59BA-4C25-9E94-34AFB2FAC23B}" type="pres">
      <dgm:prSet presAssocID="{20FB107F-352F-4D9B-AABF-1A841E1B6248}" presName="Name13" presStyleLbl="parChTrans1D2" presStyleIdx="0" presStyleCnt="2"/>
      <dgm:spPr/>
      <dgm:t>
        <a:bodyPr/>
        <a:lstStyle/>
        <a:p>
          <a:endParaRPr lang="es-MX"/>
        </a:p>
      </dgm:t>
    </dgm:pt>
    <dgm:pt modelId="{E24C7EE0-01B3-44AF-88F8-BF09F424E3A2}" type="pres">
      <dgm:prSet presAssocID="{BF24A2E3-EBF1-4211-96A7-4E969125F82A}" presName="childText" presStyleLbl="bgAcc1" presStyleIdx="0" presStyleCnt="2" custScaleX="17615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ADA5538-B7EC-4154-9E4C-1E2D3476DA15}" type="pres">
      <dgm:prSet presAssocID="{D75CC02C-17DF-4085-BE72-7C7F3F459181}" presName="Name13" presStyleLbl="parChTrans1D2" presStyleIdx="1" presStyleCnt="2"/>
      <dgm:spPr/>
      <dgm:t>
        <a:bodyPr/>
        <a:lstStyle/>
        <a:p>
          <a:endParaRPr lang="es-MX"/>
        </a:p>
      </dgm:t>
    </dgm:pt>
    <dgm:pt modelId="{31951F3B-2398-42E9-A94B-1AEFB7843D47}" type="pres">
      <dgm:prSet presAssocID="{FA30275A-7417-4FCE-AFA8-8987EB7B5C1B}" presName="childText" presStyleLbl="bgAcc1" presStyleIdx="1" presStyleCnt="2" custScaleX="17466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F7F540E2-109E-4A16-BAC1-D7A9BDAB6388}" type="presOf" srcId="{9D296603-32BB-4B5E-B3FE-14E2012E281D}" destId="{3BF00C64-6AD2-479B-9016-55C84A7E9420}" srcOrd="0" destOrd="0" presId="urn:microsoft.com/office/officeart/2005/8/layout/hierarchy3"/>
    <dgm:cxn modelId="{188B3FD4-3D2E-4BEF-A9B9-87D7499AE383}" type="presOf" srcId="{20FB107F-352F-4D9B-AABF-1A841E1B6248}" destId="{F20CA700-59BA-4C25-9E94-34AFB2FAC23B}" srcOrd="0" destOrd="0" presId="urn:microsoft.com/office/officeart/2005/8/layout/hierarchy3"/>
    <dgm:cxn modelId="{C243C5EE-8DD3-47E0-ADA6-276CD71B6D71}" type="presOf" srcId="{FA30275A-7417-4FCE-AFA8-8987EB7B5C1B}" destId="{31951F3B-2398-42E9-A94B-1AEFB7843D47}" srcOrd="0" destOrd="0" presId="urn:microsoft.com/office/officeart/2005/8/layout/hierarchy3"/>
    <dgm:cxn modelId="{0CBC9952-9BDA-495E-BD4B-1927EA49756B}" srcId="{9D296603-32BB-4B5E-B3FE-14E2012E281D}" destId="{FA30275A-7417-4FCE-AFA8-8987EB7B5C1B}" srcOrd="1" destOrd="0" parTransId="{D75CC02C-17DF-4085-BE72-7C7F3F459181}" sibTransId="{EA553982-C7FD-4E1F-9D72-190F62992703}"/>
    <dgm:cxn modelId="{2255EA7F-AA37-42DE-BC7A-8BAB95C70759}" type="presOf" srcId="{BF24A2E3-EBF1-4211-96A7-4E969125F82A}" destId="{E24C7EE0-01B3-44AF-88F8-BF09F424E3A2}" srcOrd="0" destOrd="0" presId="urn:microsoft.com/office/officeart/2005/8/layout/hierarchy3"/>
    <dgm:cxn modelId="{4BFF3781-242B-4A7D-91FE-9EDF0763A2BA}" srcId="{9D296603-32BB-4B5E-B3FE-14E2012E281D}" destId="{BF24A2E3-EBF1-4211-96A7-4E969125F82A}" srcOrd="0" destOrd="0" parTransId="{20FB107F-352F-4D9B-AABF-1A841E1B6248}" sibTransId="{54B5D16F-21B7-4FF0-BCA7-A89D8C0E9BEC}"/>
    <dgm:cxn modelId="{879407BF-645F-4A3E-91F9-C1CE4D07161D}" type="presOf" srcId="{9A0079FA-801C-40A0-A425-F2CE1CB115A5}" destId="{5DD82864-7099-4131-8953-76CB106172C9}" srcOrd="0" destOrd="0" presId="urn:microsoft.com/office/officeart/2005/8/layout/hierarchy3"/>
    <dgm:cxn modelId="{8F0A2785-2D84-4B99-8549-4A47FECBE448}" type="presOf" srcId="{9D296603-32BB-4B5E-B3FE-14E2012E281D}" destId="{850B4500-DEC6-49D8-8E5F-FC3BD9EE203E}" srcOrd="1" destOrd="0" presId="urn:microsoft.com/office/officeart/2005/8/layout/hierarchy3"/>
    <dgm:cxn modelId="{0824AAA2-FC40-4057-AA97-4D56DD6A3FEB}" srcId="{9A0079FA-801C-40A0-A425-F2CE1CB115A5}" destId="{9D296603-32BB-4B5E-B3FE-14E2012E281D}" srcOrd="0" destOrd="0" parTransId="{106BAD80-B8B8-4AE9-8C3F-86E7A545F248}" sibTransId="{3AC2420E-8FF5-4E77-8FCD-CF3ADF145ADC}"/>
    <dgm:cxn modelId="{200D8B8E-6F76-441B-A0B9-C62E4ED19622}" type="presOf" srcId="{D75CC02C-17DF-4085-BE72-7C7F3F459181}" destId="{FADA5538-B7EC-4154-9E4C-1E2D3476DA15}" srcOrd="0" destOrd="0" presId="urn:microsoft.com/office/officeart/2005/8/layout/hierarchy3"/>
    <dgm:cxn modelId="{D1713CBE-F524-427D-A1AD-7D6872535700}" type="presParOf" srcId="{5DD82864-7099-4131-8953-76CB106172C9}" destId="{D1D6C59F-0FBC-4018-99CA-C36195D5CC7F}" srcOrd="0" destOrd="0" presId="urn:microsoft.com/office/officeart/2005/8/layout/hierarchy3"/>
    <dgm:cxn modelId="{F68DD30E-FFE7-4865-BEFB-82B6826BA542}" type="presParOf" srcId="{D1D6C59F-0FBC-4018-99CA-C36195D5CC7F}" destId="{E3DD9948-89E2-40FD-A0C9-76DA34753F02}" srcOrd="0" destOrd="0" presId="urn:microsoft.com/office/officeart/2005/8/layout/hierarchy3"/>
    <dgm:cxn modelId="{68EABA8D-59A4-4F83-92A5-E93FCAB412A7}" type="presParOf" srcId="{E3DD9948-89E2-40FD-A0C9-76DA34753F02}" destId="{3BF00C64-6AD2-479B-9016-55C84A7E9420}" srcOrd="0" destOrd="0" presId="urn:microsoft.com/office/officeart/2005/8/layout/hierarchy3"/>
    <dgm:cxn modelId="{AAF11249-F732-4FEC-9476-55D8541D7A0A}" type="presParOf" srcId="{E3DD9948-89E2-40FD-A0C9-76DA34753F02}" destId="{850B4500-DEC6-49D8-8E5F-FC3BD9EE203E}" srcOrd="1" destOrd="0" presId="urn:microsoft.com/office/officeart/2005/8/layout/hierarchy3"/>
    <dgm:cxn modelId="{2D194E01-A4A0-480E-BBAA-697289019705}" type="presParOf" srcId="{D1D6C59F-0FBC-4018-99CA-C36195D5CC7F}" destId="{47F59C6C-E91B-4AEB-B535-8EA04DEC900B}" srcOrd="1" destOrd="0" presId="urn:microsoft.com/office/officeart/2005/8/layout/hierarchy3"/>
    <dgm:cxn modelId="{E7E34E96-8DB0-4FBF-88E2-98D2CADFF4F6}" type="presParOf" srcId="{47F59C6C-E91B-4AEB-B535-8EA04DEC900B}" destId="{F20CA700-59BA-4C25-9E94-34AFB2FAC23B}" srcOrd="0" destOrd="0" presId="urn:microsoft.com/office/officeart/2005/8/layout/hierarchy3"/>
    <dgm:cxn modelId="{76427D39-C310-4D2C-B0D1-965091622F27}" type="presParOf" srcId="{47F59C6C-E91B-4AEB-B535-8EA04DEC900B}" destId="{E24C7EE0-01B3-44AF-88F8-BF09F424E3A2}" srcOrd="1" destOrd="0" presId="urn:microsoft.com/office/officeart/2005/8/layout/hierarchy3"/>
    <dgm:cxn modelId="{77060816-80D8-492C-BDB9-77E0B3B10AAC}" type="presParOf" srcId="{47F59C6C-E91B-4AEB-B535-8EA04DEC900B}" destId="{FADA5538-B7EC-4154-9E4C-1E2D3476DA15}" srcOrd="2" destOrd="0" presId="urn:microsoft.com/office/officeart/2005/8/layout/hierarchy3"/>
    <dgm:cxn modelId="{9E0448B8-A105-4EDA-B939-D1F51254D9CF}" type="presParOf" srcId="{47F59C6C-E91B-4AEB-B535-8EA04DEC900B}" destId="{31951F3B-2398-42E9-A94B-1AEFB7843D4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3893A18-E1E2-44BA-8321-58FEE568A278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FBB9DC53-4386-48B5-BBB7-0CFDD9A44E83}">
      <dgm:prSet phldrT="[Texto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MX" b="1" dirty="0"/>
            <a:t>1</a:t>
          </a:r>
        </a:p>
      </dgm:t>
    </dgm:pt>
    <dgm:pt modelId="{812D55B0-9895-40F5-BA13-CE3112C1E66B}" type="parTrans" cxnId="{AF686934-6831-496C-B0C6-8C0A365DD32D}">
      <dgm:prSet/>
      <dgm:spPr/>
      <dgm:t>
        <a:bodyPr/>
        <a:lstStyle/>
        <a:p>
          <a:endParaRPr lang="es-MX"/>
        </a:p>
      </dgm:t>
    </dgm:pt>
    <dgm:pt modelId="{13267FD3-F857-453B-B0A4-D7FC303F7EC4}" type="sibTrans" cxnId="{AF686934-6831-496C-B0C6-8C0A365DD32D}">
      <dgm:prSet/>
      <dgm:spPr/>
      <dgm:t>
        <a:bodyPr/>
        <a:lstStyle/>
        <a:p>
          <a:endParaRPr lang="es-MX"/>
        </a:p>
      </dgm:t>
    </dgm:pt>
    <dgm:pt modelId="{8C1378E9-2D38-4AAA-AEFD-5431B83E6456}">
      <dgm:prSet phldrT="[Texto]"/>
      <dgm:spPr/>
      <dgm:t>
        <a:bodyPr/>
        <a:lstStyle/>
        <a:p>
          <a:r>
            <a:rPr lang="es-MX" dirty="0"/>
            <a:t>Servicio de Suministro Básico</a:t>
          </a:r>
        </a:p>
      </dgm:t>
    </dgm:pt>
    <dgm:pt modelId="{4C0E3B4E-8AB5-4099-8074-692A68320420}" type="parTrans" cxnId="{9AEECEC2-6FBC-4BC9-8B0D-2F0D27E1C6EA}">
      <dgm:prSet/>
      <dgm:spPr/>
      <dgm:t>
        <a:bodyPr/>
        <a:lstStyle/>
        <a:p>
          <a:endParaRPr lang="es-MX"/>
        </a:p>
      </dgm:t>
    </dgm:pt>
    <dgm:pt modelId="{F6E12965-DE60-4491-A385-41223A2519F3}" type="sibTrans" cxnId="{9AEECEC2-6FBC-4BC9-8B0D-2F0D27E1C6EA}">
      <dgm:prSet/>
      <dgm:spPr/>
      <dgm:t>
        <a:bodyPr/>
        <a:lstStyle/>
        <a:p>
          <a:endParaRPr lang="es-MX"/>
        </a:p>
      </dgm:t>
    </dgm:pt>
    <dgm:pt modelId="{B3B0B5EE-36A6-4E14-B12C-71F3BCE4874C}">
      <dgm:prSet phldrT="[Texto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MX" b="1" dirty="0"/>
            <a:t>2</a:t>
          </a:r>
        </a:p>
      </dgm:t>
    </dgm:pt>
    <dgm:pt modelId="{CF9016F9-6C9E-4468-8309-CA02664EBD72}" type="parTrans" cxnId="{63349D2E-AB77-4E63-A0F8-4A734A703943}">
      <dgm:prSet/>
      <dgm:spPr/>
      <dgm:t>
        <a:bodyPr/>
        <a:lstStyle/>
        <a:p>
          <a:endParaRPr lang="es-MX"/>
        </a:p>
      </dgm:t>
    </dgm:pt>
    <dgm:pt modelId="{6E4B06B3-429A-4692-950C-731CB700F71B}" type="sibTrans" cxnId="{63349D2E-AB77-4E63-A0F8-4A734A703943}">
      <dgm:prSet/>
      <dgm:spPr/>
      <dgm:t>
        <a:bodyPr/>
        <a:lstStyle/>
        <a:p>
          <a:endParaRPr lang="es-MX"/>
        </a:p>
      </dgm:t>
    </dgm:pt>
    <dgm:pt modelId="{60280009-2A24-4721-B744-517CB744E74B}">
      <dgm:prSet phldrT="[Texto]"/>
      <dgm:spPr/>
      <dgm:t>
        <a:bodyPr/>
        <a:lstStyle/>
        <a:p>
          <a:r>
            <a:rPr lang="es-MX" dirty="0"/>
            <a:t>Entidades Responsables de Carga</a:t>
          </a:r>
        </a:p>
      </dgm:t>
    </dgm:pt>
    <dgm:pt modelId="{04ACC03B-DCDE-4105-9B42-B7AA47321E47}" type="parTrans" cxnId="{1F69F0EA-00C2-4D99-BF53-0C3380D97E7E}">
      <dgm:prSet/>
      <dgm:spPr/>
      <dgm:t>
        <a:bodyPr/>
        <a:lstStyle/>
        <a:p>
          <a:endParaRPr lang="es-MX"/>
        </a:p>
      </dgm:t>
    </dgm:pt>
    <dgm:pt modelId="{F24F8966-E35F-4C52-BEDE-9910876FD1B9}" type="sibTrans" cxnId="{1F69F0EA-00C2-4D99-BF53-0C3380D97E7E}">
      <dgm:prSet/>
      <dgm:spPr/>
      <dgm:t>
        <a:bodyPr/>
        <a:lstStyle/>
        <a:p>
          <a:endParaRPr lang="es-MX"/>
        </a:p>
      </dgm:t>
    </dgm:pt>
    <dgm:pt modelId="{83E77A22-150A-46F2-AE6B-4CFF1979023E}" type="pres">
      <dgm:prSet presAssocID="{83893A18-E1E2-44BA-8321-58FEE568A2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8B35176-964C-44BE-AA11-BFFC616EE4CF}" type="pres">
      <dgm:prSet presAssocID="{FBB9DC53-4386-48B5-BBB7-0CFDD9A44E83}" presName="composite" presStyleCnt="0"/>
      <dgm:spPr/>
    </dgm:pt>
    <dgm:pt modelId="{D7ACFD30-CFC7-447D-AD04-C285BE9D101F}" type="pres">
      <dgm:prSet presAssocID="{FBB9DC53-4386-48B5-BBB7-0CFDD9A44E83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09A527F-9F71-4720-A480-24A2B5AC66E7}" type="pres">
      <dgm:prSet presAssocID="{FBB9DC53-4386-48B5-BBB7-0CFDD9A44E83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03D6903-28C6-4FF1-9A43-16D3ED83114A}" type="pres">
      <dgm:prSet presAssocID="{13267FD3-F857-453B-B0A4-D7FC303F7EC4}" presName="sp" presStyleCnt="0"/>
      <dgm:spPr/>
    </dgm:pt>
    <dgm:pt modelId="{EC1A8134-EE79-4612-B4CF-237FCCD74839}" type="pres">
      <dgm:prSet presAssocID="{B3B0B5EE-36A6-4E14-B12C-71F3BCE4874C}" presName="composite" presStyleCnt="0"/>
      <dgm:spPr/>
    </dgm:pt>
    <dgm:pt modelId="{35FFBF5D-14E9-4B97-863E-45D0346F6CC4}" type="pres">
      <dgm:prSet presAssocID="{B3B0B5EE-36A6-4E14-B12C-71F3BCE4874C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1EFCCA4-E9D4-47EB-9861-088E63968775}" type="pres">
      <dgm:prSet presAssocID="{B3B0B5EE-36A6-4E14-B12C-71F3BCE4874C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63349D2E-AB77-4E63-A0F8-4A734A703943}" srcId="{83893A18-E1E2-44BA-8321-58FEE568A278}" destId="{B3B0B5EE-36A6-4E14-B12C-71F3BCE4874C}" srcOrd="1" destOrd="0" parTransId="{CF9016F9-6C9E-4468-8309-CA02664EBD72}" sibTransId="{6E4B06B3-429A-4692-950C-731CB700F71B}"/>
    <dgm:cxn modelId="{AF686934-6831-496C-B0C6-8C0A365DD32D}" srcId="{83893A18-E1E2-44BA-8321-58FEE568A278}" destId="{FBB9DC53-4386-48B5-BBB7-0CFDD9A44E83}" srcOrd="0" destOrd="0" parTransId="{812D55B0-9895-40F5-BA13-CE3112C1E66B}" sibTransId="{13267FD3-F857-453B-B0A4-D7FC303F7EC4}"/>
    <dgm:cxn modelId="{F68414E7-F284-46C2-8FE4-92E72ACA8D67}" type="presOf" srcId="{FBB9DC53-4386-48B5-BBB7-0CFDD9A44E83}" destId="{D7ACFD30-CFC7-447D-AD04-C285BE9D101F}" srcOrd="0" destOrd="0" presId="urn:microsoft.com/office/officeart/2005/8/layout/chevron2"/>
    <dgm:cxn modelId="{9AEECEC2-6FBC-4BC9-8B0D-2F0D27E1C6EA}" srcId="{FBB9DC53-4386-48B5-BBB7-0CFDD9A44E83}" destId="{8C1378E9-2D38-4AAA-AEFD-5431B83E6456}" srcOrd="0" destOrd="0" parTransId="{4C0E3B4E-8AB5-4099-8074-692A68320420}" sibTransId="{F6E12965-DE60-4491-A385-41223A2519F3}"/>
    <dgm:cxn modelId="{21ECF983-9274-4ADC-BE66-7A6AA684B8A9}" type="presOf" srcId="{B3B0B5EE-36A6-4E14-B12C-71F3BCE4874C}" destId="{35FFBF5D-14E9-4B97-863E-45D0346F6CC4}" srcOrd="0" destOrd="0" presId="urn:microsoft.com/office/officeart/2005/8/layout/chevron2"/>
    <dgm:cxn modelId="{7E58686D-D3A6-4113-8692-17BE5EF0D4CB}" type="presOf" srcId="{60280009-2A24-4721-B744-517CB744E74B}" destId="{51EFCCA4-E9D4-47EB-9861-088E63968775}" srcOrd="0" destOrd="0" presId="urn:microsoft.com/office/officeart/2005/8/layout/chevron2"/>
    <dgm:cxn modelId="{0DE629B9-FA14-4F97-AF35-D9F5B2E2F01F}" type="presOf" srcId="{83893A18-E1E2-44BA-8321-58FEE568A278}" destId="{83E77A22-150A-46F2-AE6B-4CFF1979023E}" srcOrd="0" destOrd="0" presId="urn:microsoft.com/office/officeart/2005/8/layout/chevron2"/>
    <dgm:cxn modelId="{1F69F0EA-00C2-4D99-BF53-0C3380D97E7E}" srcId="{B3B0B5EE-36A6-4E14-B12C-71F3BCE4874C}" destId="{60280009-2A24-4721-B744-517CB744E74B}" srcOrd="0" destOrd="0" parTransId="{04ACC03B-DCDE-4105-9B42-B7AA47321E47}" sibTransId="{F24F8966-E35F-4C52-BEDE-9910876FD1B9}"/>
    <dgm:cxn modelId="{32DCE6EA-01B8-473D-A32E-F8752C2CAB1E}" type="presOf" srcId="{8C1378E9-2D38-4AAA-AEFD-5431B83E6456}" destId="{309A527F-9F71-4720-A480-24A2B5AC66E7}" srcOrd="0" destOrd="0" presId="urn:microsoft.com/office/officeart/2005/8/layout/chevron2"/>
    <dgm:cxn modelId="{BFF3C47D-5FB6-453B-B500-FBE47D29F1DC}" type="presParOf" srcId="{83E77A22-150A-46F2-AE6B-4CFF1979023E}" destId="{A8B35176-964C-44BE-AA11-BFFC616EE4CF}" srcOrd="0" destOrd="0" presId="urn:microsoft.com/office/officeart/2005/8/layout/chevron2"/>
    <dgm:cxn modelId="{3F5DCEC2-29E6-4999-BE4F-22E6D82A1678}" type="presParOf" srcId="{A8B35176-964C-44BE-AA11-BFFC616EE4CF}" destId="{D7ACFD30-CFC7-447D-AD04-C285BE9D101F}" srcOrd="0" destOrd="0" presId="urn:microsoft.com/office/officeart/2005/8/layout/chevron2"/>
    <dgm:cxn modelId="{39197B68-C31A-4D13-9C2A-EE2692C823A0}" type="presParOf" srcId="{A8B35176-964C-44BE-AA11-BFFC616EE4CF}" destId="{309A527F-9F71-4720-A480-24A2B5AC66E7}" srcOrd="1" destOrd="0" presId="urn:microsoft.com/office/officeart/2005/8/layout/chevron2"/>
    <dgm:cxn modelId="{B83A9DCD-1B54-4F65-873A-1E79FB9CB902}" type="presParOf" srcId="{83E77A22-150A-46F2-AE6B-4CFF1979023E}" destId="{903D6903-28C6-4FF1-9A43-16D3ED83114A}" srcOrd="1" destOrd="0" presId="urn:microsoft.com/office/officeart/2005/8/layout/chevron2"/>
    <dgm:cxn modelId="{9E948C93-0FFB-4BE4-AE9D-5C46E5B21C1F}" type="presParOf" srcId="{83E77A22-150A-46F2-AE6B-4CFF1979023E}" destId="{EC1A8134-EE79-4612-B4CF-237FCCD74839}" srcOrd="2" destOrd="0" presId="urn:microsoft.com/office/officeart/2005/8/layout/chevron2"/>
    <dgm:cxn modelId="{CF007A3B-7223-4ED1-BDF6-529888A53635}" type="presParOf" srcId="{EC1A8134-EE79-4612-B4CF-237FCCD74839}" destId="{35FFBF5D-14E9-4B97-863E-45D0346F6CC4}" srcOrd="0" destOrd="0" presId="urn:microsoft.com/office/officeart/2005/8/layout/chevron2"/>
    <dgm:cxn modelId="{A7998CAA-3214-40A6-AB88-A1475EDACD6E}" type="presParOf" srcId="{EC1A8134-EE79-4612-B4CF-237FCCD74839}" destId="{51EFCCA4-E9D4-47EB-9861-088E6396877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AF57CDA-1347-4211-86F0-2D8B042A733D}" type="doc">
      <dgm:prSet loTypeId="urn:microsoft.com/office/officeart/2005/8/layout/vList6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41C96F02-0452-4CF6-BB2F-C3B748C0D799}">
      <dgm:prSet phldrT="[Texto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s-ES" sz="2800" cap="small" baseline="0" dirty="0"/>
            <a:t>P</a:t>
          </a:r>
          <a:r>
            <a:rPr lang="es-ES" sz="2800" cap="none" baseline="0" dirty="0"/>
            <a:t>otencia</a:t>
          </a:r>
        </a:p>
      </dgm:t>
    </dgm:pt>
    <dgm:pt modelId="{5E19D908-8ECE-48BF-B753-1F3226395A4A}" type="parTrans" cxnId="{3AE70D25-AB0D-445C-AC8C-D770636A5878}">
      <dgm:prSet/>
      <dgm:spPr/>
      <dgm:t>
        <a:bodyPr/>
        <a:lstStyle/>
        <a:p>
          <a:endParaRPr lang="es-ES" sz="1600"/>
        </a:p>
      </dgm:t>
    </dgm:pt>
    <dgm:pt modelId="{2D9ECE04-0004-4A71-8E98-680BCC7B7FFF}" type="sibTrans" cxnId="{3AE70D25-AB0D-445C-AC8C-D770636A5878}">
      <dgm:prSet/>
      <dgm:spPr/>
      <dgm:t>
        <a:bodyPr/>
        <a:lstStyle/>
        <a:p>
          <a:endParaRPr lang="es-ES" sz="1600"/>
        </a:p>
      </dgm:t>
    </dgm:pt>
    <dgm:pt modelId="{BCBC3923-45AB-4EC2-A761-6D8936F8E3D3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algn="ctr"/>
          <a:r>
            <a:rPr lang="es-MX" sz="2800" dirty="0"/>
            <a:t>Energía Eléctrica Acumulable</a:t>
          </a:r>
          <a:endParaRPr lang="es-ES" sz="2800" cap="small" baseline="0" dirty="0"/>
        </a:p>
      </dgm:t>
    </dgm:pt>
    <dgm:pt modelId="{EBCDC882-BC25-4443-8A48-987EBFC33BA7}" type="parTrans" cxnId="{06B93604-00DE-4F22-81A7-70C9F77CF671}">
      <dgm:prSet/>
      <dgm:spPr/>
      <dgm:t>
        <a:bodyPr/>
        <a:lstStyle/>
        <a:p>
          <a:endParaRPr lang="es-ES" sz="1600"/>
        </a:p>
      </dgm:t>
    </dgm:pt>
    <dgm:pt modelId="{214BD0EB-6C86-41D6-BD88-283FF5D8D874}" type="sibTrans" cxnId="{06B93604-00DE-4F22-81A7-70C9F77CF671}">
      <dgm:prSet/>
      <dgm:spPr/>
      <dgm:t>
        <a:bodyPr/>
        <a:lstStyle/>
        <a:p>
          <a:endParaRPr lang="es-ES" sz="1600"/>
        </a:p>
      </dgm:t>
    </dgm:pt>
    <dgm:pt modelId="{E0D87056-B52C-41A0-A690-5CF856943AF1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MX" sz="2800" dirty="0"/>
            <a:t>Certificados de Energías Limpias</a:t>
          </a:r>
          <a:endParaRPr lang="es-ES" sz="2800" cap="small" baseline="0" dirty="0"/>
        </a:p>
      </dgm:t>
    </dgm:pt>
    <dgm:pt modelId="{9D55C359-3311-491C-B505-3A4382D45528}" type="parTrans" cxnId="{6BB3FA10-5590-45B7-8A4A-739AF9E361DF}">
      <dgm:prSet/>
      <dgm:spPr/>
      <dgm:t>
        <a:bodyPr/>
        <a:lstStyle/>
        <a:p>
          <a:endParaRPr lang="es-ES" sz="1600"/>
        </a:p>
      </dgm:t>
    </dgm:pt>
    <dgm:pt modelId="{590E8853-5FCA-4514-86C3-3A877E3888C8}" type="sibTrans" cxnId="{6BB3FA10-5590-45B7-8A4A-739AF9E361DF}">
      <dgm:prSet/>
      <dgm:spPr/>
      <dgm:t>
        <a:bodyPr/>
        <a:lstStyle/>
        <a:p>
          <a:endParaRPr lang="es-ES" sz="1600"/>
        </a:p>
      </dgm:t>
    </dgm:pt>
    <dgm:pt modelId="{57458B7A-1780-45C8-ACC3-521799D1F49D}">
      <dgm:prSet/>
      <dgm:spPr>
        <a:solidFill>
          <a:schemeClr val="tx2">
            <a:lumMod val="75000"/>
            <a:alpha val="45000"/>
          </a:schemeClr>
        </a:solidFill>
      </dgm:spPr>
      <dgm:t>
        <a:bodyPr/>
        <a:lstStyle/>
        <a:p>
          <a:r>
            <a:rPr lang="es-MX" dirty="0">
              <a:solidFill>
                <a:schemeClr val="bg1"/>
              </a:solidFill>
            </a:rPr>
            <a:t>A través de Transacciones Bilaterales de Potencia </a:t>
          </a:r>
        </a:p>
      </dgm:t>
    </dgm:pt>
    <dgm:pt modelId="{5C97A1FA-7BE2-4AD3-9FB0-D40AB4A77F62}" type="parTrans" cxnId="{280732CE-C4E5-4690-A2E4-484CADBA0289}">
      <dgm:prSet/>
      <dgm:spPr/>
      <dgm:t>
        <a:bodyPr/>
        <a:lstStyle/>
        <a:p>
          <a:endParaRPr lang="es-MX"/>
        </a:p>
      </dgm:t>
    </dgm:pt>
    <dgm:pt modelId="{E1A92FC9-A5C8-4384-A40E-A2B08B3CA727}" type="sibTrans" cxnId="{280732CE-C4E5-4690-A2E4-484CADBA0289}">
      <dgm:prSet/>
      <dgm:spPr/>
      <dgm:t>
        <a:bodyPr/>
        <a:lstStyle/>
        <a:p>
          <a:endParaRPr lang="es-MX"/>
        </a:p>
      </dgm:t>
    </dgm:pt>
    <dgm:pt modelId="{743EB488-1876-42CE-9EBD-A53E643D75F0}">
      <dgm:prSet/>
      <dgm:spPr>
        <a:solidFill>
          <a:schemeClr val="accent1">
            <a:lumMod val="75000"/>
            <a:alpha val="45000"/>
          </a:schemeClr>
        </a:solidFill>
      </dgm:spPr>
      <dgm:t>
        <a:bodyPr/>
        <a:lstStyle/>
        <a:p>
          <a:r>
            <a:rPr lang="es-MX" dirty="0">
              <a:solidFill>
                <a:schemeClr val="bg1"/>
              </a:solidFill>
            </a:rPr>
            <a:t>A través de Transacciones Bilaterales Financieras para energía eléctrica </a:t>
          </a:r>
        </a:p>
      </dgm:t>
    </dgm:pt>
    <dgm:pt modelId="{409632AE-C156-4845-BB0C-387E7DDA8C3D}" type="parTrans" cxnId="{387D0F57-F18D-4FB6-A1BA-F4B45698673F}">
      <dgm:prSet/>
      <dgm:spPr/>
      <dgm:t>
        <a:bodyPr/>
        <a:lstStyle/>
        <a:p>
          <a:endParaRPr lang="es-MX"/>
        </a:p>
      </dgm:t>
    </dgm:pt>
    <dgm:pt modelId="{9A315996-7E49-4990-A248-B65B8E99CD53}" type="sibTrans" cxnId="{387D0F57-F18D-4FB6-A1BA-F4B45698673F}">
      <dgm:prSet/>
      <dgm:spPr/>
      <dgm:t>
        <a:bodyPr/>
        <a:lstStyle/>
        <a:p>
          <a:endParaRPr lang="es-MX"/>
        </a:p>
      </dgm:t>
    </dgm:pt>
    <dgm:pt modelId="{FF9636D0-8F97-48DB-AE93-408F425A0A5A}">
      <dgm:prSet/>
      <dgm:spPr>
        <a:solidFill>
          <a:schemeClr val="accent1">
            <a:lumMod val="75000"/>
            <a:alpha val="26000"/>
          </a:schemeClr>
        </a:solidFill>
      </dgm:spPr>
      <dgm:t>
        <a:bodyPr/>
        <a:lstStyle/>
        <a:p>
          <a:r>
            <a:rPr lang="es-MX" b="0" dirty="0">
              <a:solidFill>
                <a:schemeClr val="tx1"/>
              </a:solidFill>
            </a:rPr>
            <a:t>A</a:t>
          </a:r>
          <a:r>
            <a:rPr lang="es-MX" b="1" dirty="0">
              <a:solidFill>
                <a:schemeClr val="tx1"/>
              </a:solidFill>
            </a:rPr>
            <a:t> </a:t>
          </a:r>
          <a:r>
            <a:rPr lang="es-MX" dirty="0">
              <a:solidFill>
                <a:schemeClr val="tx1"/>
              </a:solidFill>
            </a:rPr>
            <a:t>través de las transacciones de CEL </a:t>
          </a:r>
        </a:p>
      </dgm:t>
    </dgm:pt>
    <dgm:pt modelId="{86DFAAB5-583E-4E43-A869-6710C571FCD6}" type="parTrans" cxnId="{C315A7B4-FD2A-48E9-B96B-28AD5B9A9F89}">
      <dgm:prSet/>
      <dgm:spPr/>
      <dgm:t>
        <a:bodyPr/>
        <a:lstStyle/>
        <a:p>
          <a:endParaRPr lang="es-MX"/>
        </a:p>
      </dgm:t>
    </dgm:pt>
    <dgm:pt modelId="{4BBF7861-A384-46E7-BB06-8E627FC44256}" type="sibTrans" cxnId="{C315A7B4-FD2A-48E9-B96B-28AD5B9A9F89}">
      <dgm:prSet/>
      <dgm:spPr/>
      <dgm:t>
        <a:bodyPr/>
        <a:lstStyle/>
        <a:p>
          <a:endParaRPr lang="es-MX"/>
        </a:p>
      </dgm:t>
    </dgm:pt>
    <dgm:pt modelId="{DEB677F4-CD11-4792-BEAC-666750E5B581}" type="pres">
      <dgm:prSet presAssocID="{0AF57CDA-1347-4211-86F0-2D8B042A733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MX"/>
        </a:p>
      </dgm:t>
    </dgm:pt>
    <dgm:pt modelId="{B468E0E2-81F2-4CE8-89F4-0A614252A909}" type="pres">
      <dgm:prSet presAssocID="{41C96F02-0452-4CF6-BB2F-C3B748C0D799}" presName="linNode" presStyleCnt="0"/>
      <dgm:spPr/>
    </dgm:pt>
    <dgm:pt modelId="{34C986E2-40B1-4976-9F5A-E0E9DAA1AE23}" type="pres">
      <dgm:prSet presAssocID="{41C96F02-0452-4CF6-BB2F-C3B748C0D799}" presName="parentShp" presStyleLbl="node1" presStyleIdx="0" presStyleCnt="3" custScaleX="7840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328404F-0607-4963-B4CF-F429759B2015}" type="pres">
      <dgm:prSet presAssocID="{41C96F02-0452-4CF6-BB2F-C3B748C0D799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F7685DF-480D-4F71-B4E3-52EEC739B32C}" type="pres">
      <dgm:prSet presAssocID="{2D9ECE04-0004-4A71-8E98-680BCC7B7FFF}" presName="spacing" presStyleCnt="0"/>
      <dgm:spPr/>
    </dgm:pt>
    <dgm:pt modelId="{58D96D0C-2EEE-4772-8759-80452E6254D5}" type="pres">
      <dgm:prSet presAssocID="{BCBC3923-45AB-4EC2-A761-6D8936F8E3D3}" presName="linNode" presStyleCnt="0"/>
      <dgm:spPr/>
    </dgm:pt>
    <dgm:pt modelId="{9E7FD47A-F8E7-4CD4-AE7F-FF1E8BADCFAA}" type="pres">
      <dgm:prSet presAssocID="{BCBC3923-45AB-4EC2-A761-6D8936F8E3D3}" presName="parentShp" presStyleLbl="node1" presStyleIdx="1" presStyleCnt="3" custScaleX="7840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8AC1DB9-E822-4B08-8B23-04E7DBEDD6D3}" type="pres">
      <dgm:prSet presAssocID="{BCBC3923-45AB-4EC2-A761-6D8936F8E3D3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BB1B100-C2C1-4612-A5D0-C67C98841119}" type="pres">
      <dgm:prSet presAssocID="{214BD0EB-6C86-41D6-BD88-283FF5D8D874}" presName="spacing" presStyleCnt="0"/>
      <dgm:spPr/>
    </dgm:pt>
    <dgm:pt modelId="{BB62413F-B886-4966-B4D1-3B4268ED6F76}" type="pres">
      <dgm:prSet presAssocID="{E0D87056-B52C-41A0-A690-5CF856943AF1}" presName="linNode" presStyleCnt="0"/>
      <dgm:spPr/>
    </dgm:pt>
    <dgm:pt modelId="{DC1C7E69-9B7C-4C18-A042-AD8A2DCFC916}" type="pres">
      <dgm:prSet presAssocID="{E0D87056-B52C-41A0-A690-5CF856943AF1}" presName="parentShp" presStyleLbl="node1" presStyleIdx="2" presStyleCnt="3" custScaleX="78486" custScaleY="9986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E1076B9-76F5-4713-A251-FE9BCD73808D}" type="pres">
      <dgm:prSet presAssocID="{E0D87056-B52C-41A0-A690-5CF856943AF1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42DDB4B1-5536-4CCF-9F39-616E6688CC12}" type="presOf" srcId="{E0D87056-B52C-41A0-A690-5CF856943AF1}" destId="{DC1C7E69-9B7C-4C18-A042-AD8A2DCFC916}" srcOrd="0" destOrd="0" presId="urn:microsoft.com/office/officeart/2005/8/layout/vList6"/>
    <dgm:cxn modelId="{280732CE-C4E5-4690-A2E4-484CADBA0289}" srcId="{41C96F02-0452-4CF6-BB2F-C3B748C0D799}" destId="{57458B7A-1780-45C8-ACC3-521799D1F49D}" srcOrd="0" destOrd="0" parTransId="{5C97A1FA-7BE2-4AD3-9FB0-D40AB4A77F62}" sibTransId="{E1A92FC9-A5C8-4384-A40E-A2B08B3CA727}"/>
    <dgm:cxn modelId="{42283439-D28C-4CA1-B3F3-0367D60BCE9F}" type="presOf" srcId="{57458B7A-1780-45C8-ACC3-521799D1F49D}" destId="{C328404F-0607-4963-B4CF-F429759B2015}" srcOrd="0" destOrd="0" presId="urn:microsoft.com/office/officeart/2005/8/layout/vList6"/>
    <dgm:cxn modelId="{387D0F57-F18D-4FB6-A1BA-F4B45698673F}" srcId="{BCBC3923-45AB-4EC2-A761-6D8936F8E3D3}" destId="{743EB488-1876-42CE-9EBD-A53E643D75F0}" srcOrd="0" destOrd="0" parTransId="{409632AE-C156-4845-BB0C-387E7DDA8C3D}" sibTransId="{9A315996-7E49-4990-A248-B65B8E99CD53}"/>
    <dgm:cxn modelId="{B853BD36-242A-49FC-B623-A2BBB8FB234A}" type="presOf" srcId="{743EB488-1876-42CE-9EBD-A53E643D75F0}" destId="{48AC1DB9-E822-4B08-8B23-04E7DBEDD6D3}" srcOrd="0" destOrd="0" presId="urn:microsoft.com/office/officeart/2005/8/layout/vList6"/>
    <dgm:cxn modelId="{06B93604-00DE-4F22-81A7-70C9F77CF671}" srcId="{0AF57CDA-1347-4211-86F0-2D8B042A733D}" destId="{BCBC3923-45AB-4EC2-A761-6D8936F8E3D3}" srcOrd="1" destOrd="0" parTransId="{EBCDC882-BC25-4443-8A48-987EBFC33BA7}" sibTransId="{214BD0EB-6C86-41D6-BD88-283FF5D8D874}"/>
    <dgm:cxn modelId="{041690C6-5925-4424-A31C-FD066027CFD5}" type="presOf" srcId="{0AF57CDA-1347-4211-86F0-2D8B042A733D}" destId="{DEB677F4-CD11-4792-BEAC-666750E5B581}" srcOrd="0" destOrd="0" presId="urn:microsoft.com/office/officeart/2005/8/layout/vList6"/>
    <dgm:cxn modelId="{32ACCFB2-2E9A-43F4-9803-160FCCEF37C3}" type="presOf" srcId="{41C96F02-0452-4CF6-BB2F-C3B748C0D799}" destId="{34C986E2-40B1-4976-9F5A-E0E9DAA1AE23}" srcOrd="0" destOrd="0" presId="urn:microsoft.com/office/officeart/2005/8/layout/vList6"/>
    <dgm:cxn modelId="{C315A7B4-FD2A-48E9-B96B-28AD5B9A9F89}" srcId="{E0D87056-B52C-41A0-A690-5CF856943AF1}" destId="{FF9636D0-8F97-48DB-AE93-408F425A0A5A}" srcOrd="0" destOrd="0" parTransId="{86DFAAB5-583E-4E43-A869-6710C571FCD6}" sibTransId="{4BBF7861-A384-46E7-BB06-8E627FC44256}"/>
    <dgm:cxn modelId="{71779153-CC6E-4661-B74C-A4A702768CD9}" type="presOf" srcId="{BCBC3923-45AB-4EC2-A761-6D8936F8E3D3}" destId="{9E7FD47A-F8E7-4CD4-AE7F-FF1E8BADCFAA}" srcOrd="0" destOrd="0" presId="urn:microsoft.com/office/officeart/2005/8/layout/vList6"/>
    <dgm:cxn modelId="{2DDF6100-3BF9-4027-BA66-6B5C7E129913}" type="presOf" srcId="{FF9636D0-8F97-48DB-AE93-408F425A0A5A}" destId="{EE1076B9-76F5-4713-A251-FE9BCD73808D}" srcOrd="0" destOrd="0" presId="urn:microsoft.com/office/officeart/2005/8/layout/vList6"/>
    <dgm:cxn modelId="{3AE70D25-AB0D-445C-AC8C-D770636A5878}" srcId="{0AF57CDA-1347-4211-86F0-2D8B042A733D}" destId="{41C96F02-0452-4CF6-BB2F-C3B748C0D799}" srcOrd="0" destOrd="0" parTransId="{5E19D908-8ECE-48BF-B753-1F3226395A4A}" sibTransId="{2D9ECE04-0004-4A71-8E98-680BCC7B7FFF}"/>
    <dgm:cxn modelId="{6BB3FA10-5590-45B7-8A4A-739AF9E361DF}" srcId="{0AF57CDA-1347-4211-86F0-2D8B042A733D}" destId="{E0D87056-B52C-41A0-A690-5CF856943AF1}" srcOrd="2" destOrd="0" parTransId="{9D55C359-3311-491C-B505-3A4382D45528}" sibTransId="{590E8853-5FCA-4514-86C3-3A877E3888C8}"/>
    <dgm:cxn modelId="{BC391CA2-0DB6-4082-B1EB-612DDA3BB995}" type="presParOf" srcId="{DEB677F4-CD11-4792-BEAC-666750E5B581}" destId="{B468E0E2-81F2-4CE8-89F4-0A614252A909}" srcOrd="0" destOrd="0" presId="urn:microsoft.com/office/officeart/2005/8/layout/vList6"/>
    <dgm:cxn modelId="{941E7058-C673-4F78-90F4-E6DDC2ADCEA5}" type="presParOf" srcId="{B468E0E2-81F2-4CE8-89F4-0A614252A909}" destId="{34C986E2-40B1-4976-9F5A-E0E9DAA1AE23}" srcOrd="0" destOrd="0" presId="urn:microsoft.com/office/officeart/2005/8/layout/vList6"/>
    <dgm:cxn modelId="{36790709-EF72-48FF-9597-A8AC9CF000EA}" type="presParOf" srcId="{B468E0E2-81F2-4CE8-89F4-0A614252A909}" destId="{C328404F-0607-4963-B4CF-F429759B2015}" srcOrd="1" destOrd="0" presId="urn:microsoft.com/office/officeart/2005/8/layout/vList6"/>
    <dgm:cxn modelId="{960AAD75-8F28-4D7D-92E1-63D73E6F7877}" type="presParOf" srcId="{DEB677F4-CD11-4792-BEAC-666750E5B581}" destId="{3F7685DF-480D-4F71-B4E3-52EEC739B32C}" srcOrd="1" destOrd="0" presId="urn:microsoft.com/office/officeart/2005/8/layout/vList6"/>
    <dgm:cxn modelId="{9AE743CC-5A58-487D-B76F-60465D68123E}" type="presParOf" srcId="{DEB677F4-CD11-4792-BEAC-666750E5B581}" destId="{58D96D0C-2EEE-4772-8759-80452E6254D5}" srcOrd="2" destOrd="0" presId="urn:microsoft.com/office/officeart/2005/8/layout/vList6"/>
    <dgm:cxn modelId="{85E23D88-6A26-4A39-8E2D-CABF71F654AF}" type="presParOf" srcId="{58D96D0C-2EEE-4772-8759-80452E6254D5}" destId="{9E7FD47A-F8E7-4CD4-AE7F-FF1E8BADCFAA}" srcOrd="0" destOrd="0" presId="urn:microsoft.com/office/officeart/2005/8/layout/vList6"/>
    <dgm:cxn modelId="{A051F2D4-A4CA-461D-A1F2-41A8DF85F560}" type="presParOf" srcId="{58D96D0C-2EEE-4772-8759-80452E6254D5}" destId="{48AC1DB9-E822-4B08-8B23-04E7DBEDD6D3}" srcOrd="1" destOrd="0" presId="urn:microsoft.com/office/officeart/2005/8/layout/vList6"/>
    <dgm:cxn modelId="{A32AA292-57DB-43FD-AB28-9FBB79E1233C}" type="presParOf" srcId="{DEB677F4-CD11-4792-BEAC-666750E5B581}" destId="{EBB1B100-C2C1-4612-A5D0-C67C98841119}" srcOrd="3" destOrd="0" presId="urn:microsoft.com/office/officeart/2005/8/layout/vList6"/>
    <dgm:cxn modelId="{503D8CE8-6D3E-44DC-B308-AAF91D8B08EC}" type="presParOf" srcId="{DEB677F4-CD11-4792-BEAC-666750E5B581}" destId="{BB62413F-B886-4966-B4D1-3B4268ED6F76}" srcOrd="4" destOrd="0" presId="urn:microsoft.com/office/officeart/2005/8/layout/vList6"/>
    <dgm:cxn modelId="{81CE82AF-9875-4614-80E1-67D3E1676F8A}" type="presParOf" srcId="{BB62413F-B886-4966-B4D1-3B4268ED6F76}" destId="{DC1C7E69-9B7C-4C18-A042-AD8A2DCFC916}" srcOrd="0" destOrd="0" presId="urn:microsoft.com/office/officeart/2005/8/layout/vList6"/>
    <dgm:cxn modelId="{F771FF87-0B41-4DC7-814A-DBEC3A3CF66D}" type="presParOf" srcId="{BB62413F-B886-4966-B4D1-3B4268ED6F76}" destId="{EE1076B9-76F5-4713-A251-FE9BCD73808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85B076-2787-46C1-B12F-2056EF1ED89C}">
      <dsp:nvSpPr>
        <dsp:cNvPr id="0" name=""/>
        <dsp:cNvSpPr/>
      </dsp:nvSpPr>
      <dsp:spPr>
        <a:xfrm rot="16200000">
          <a:off x="88106" y="-88106"/>
          <a:ext cx="1495424" cy="1671637"/>
        </a:xfrm>
        <a:prstGeom prst="round1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>
              <a:solidFill>
                <a:schemeClr val="bg1"/>
              </a:solidFill>
            </a:rPr>
            <a:t>Determina la Exposición Permitida sin Garantía Liquida (EPSGL)</a:t>
          </a:r>
        </a:p>
      </dsp:txBody>
      <dsp:txXfrm rot="16200000">
        <a:off x="275034" y="-275034"/>
        <a:ext cx="1121568" cy="1671637"/>
      </dsp:txXfrm>
    </dsp:sp>
    <dsp:sp modelId="{2D377380-2E88-4893-AC48-FD5268BEDDCB}">
      <dsp:nvSpPr>
        <dsp:cNvPr id="0" name=""/>
        <dsp:cNvSpPr/>
      </dsp:nvSpPr>
      <dsp:spPr>
        <a:xfrm>
          <a:off x="1671637" y="0"/>
          <a:ext cx="1671637" cy="1495424"/>
        </a:xfrm>
        <a:prstGeom prst="round1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b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/>
            <a:t>Podrá ser utilizado en una Subasta de Largo Plazo específica </a:t>
          </a:r>
        </a:p>
      </dsp:txBody>
      <dsp:txXfrm>
        <a:off x="1671637" y="0"/>
        <a:ext cx="1671637" cy="1121568"/>
      </dsp:txXfrm>
    </dsp:sp>
    <dsp:sp modelId="{DB1F9EFA-A147-4C85-A500-818DBE662203}">
      <dsp:nvSpPr>
        <dsp:cNvPr id="0" name=""/>
        <dsp:cNvSpPr/>
      </dsp:nvSpPr>
      <dsp:spPr>
        <a:xfrm rot="10800000">
          <a:off x="0" y="1495424"/>
          <a:ext cx="1671637" cy="1495424"/>
        </a:xfrm>
        <a:prstGeom prst="round1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>
              <a:solidFill>
                <a:schemeClr val="bg1"/>
              </a:solidFill>
            </a:rPr>
            <a:t>Establece los niveles de aportación de los compradores del Fondo de Reserva</a:t>
          </a:r>
        </a:p>
      </dsp:txBody>
      <dsp:txXfrm rot="10800000">
        <a:off x="0" y="1869280"/>
        <a:ext cx="1671637" cy="1121568"/>
      </dsp:txXfrm>
    </dsp:sp>
    <dsp:sp modelId="{18BFC013-F776-4505-9787-7AA84F596B79}">
      <dsp:nvSpPr>
        <dsp:cNvPr id="0" name=""/>
        <dsp:cNvSpPr/>
      </dsp:nvSpPr>
      <dsp:spPr>
        <a:xfrm rot="5400000">
          <a:off x="1759744" y="1407318"/>
          <a:ext cx="1495424" cy="1671637"/>
        </a:xfrm>
        <a:prstGeom prst="round1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78232" tIns="78232" rIns="78232" bIns="78232" numCol="1" spcCol="1270" anchor="t" anchorCtr="0">
          <a:noAutofit/>
        </a:bodyPr>
        <a:lstStyle/>
        <a:p>
          <a:pPr lvl="0" algn="just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/>
            <a:t>Se debe solicitar 14 días antes de la fecha de la firma del contrato</a:t>
          </a:r>
        </a:p>
      </dsp:txBody>
      <dsp:txXfrm rot="5400000">
        <a:off x="1946672" y="1594246"/>
        <a:ext cx="1121568" cy="1671637"/>
      </dsp:txXfrm>
    </dsp:sp>
    <dsp:sp modelId="{71B9C39C-4F54-4688-890B-25E7C025BB33}">
      <dsp:nvSpPr>
        <dsp:cNvPr id="0" name=""/>
        <dsp:cNvSpPr/>
      </dsp:nvSpPr>
      <dsp:spPr>
        <a:xfrm>
          <a:off x="1170146" y="1171571"/>
          <a:ext cx="1002982" cy="647705"/>
        </a:xfrm>
        <a:prstGeom prst="roundRect">
          <a:avLst/>
        </a:prstGeom>
        <a:gradFill rotWithShape="0">
          <a:gsLst>
            <a:gs pos="0">
              <a:schemeClr val="accent5">
                <a:lumMod val="75000"/>
              </a:schemeClr>
            </a:gs>
            <a:gs pos="50000">
              <a:schemeClr val="accent1">
                <a:lumMod val="75000"/>
              </a:schemeClr>
            </a:gs>
            <a:gs pos="50000">
              <a:schemeClr val="accent5">
                <a:lumMod val="50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>
              <a:solidFill>
                <a:schemeClr val="bg1"/>
              </a:solidFill>
            </a:rPr>
            <a:t>Reporte de Calidad Crediticia</a:t>
          </a:r>
        </a:p>
      </dsp:txBody>
      <dsp:txXfrm>
        <a:off x="1170146" y="1171571"/>
        <a:ext cx="1002982" cy="647705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143729" y="21934"/>
          <a:ext cx="617023" cy="69915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77164" y="0"/>
          <a:ext cx="8097263" cy="742314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/>
            <a:t>GARANTÍAS DE CUMPLIMIENTO DEL COMPRADOR</a:t>
          </a:r>
          <a:endParaRPr lang="es-ES" sz="1800" b="1" kern="1200" dirty="0"/>
        </a:p>
      </dsp:txBody>
      <dsp:txXfrm>
        <a:off x="77164" y="0"/>
        <a:ext cx="8097263" cy="742314"/>
      </dsp:txXfrm>
    </dsp:sp>
    <dsp:sp modelId="{48AC1DB9-E822-4B08-8B23-04E7DBEDD6D3}">
      <dsp:nvSpPr>
        <dsp:cNvPr id="0" name=""/>
        <dsp:cNvSpPr/>
      </dsp:nvSpPr>
      <dsp:spPr>
        <a:xfrm>
          <a:off x="3487528" y="914626"/>
          <a:ext cx="5231292" cy="1719593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7FD47A-F8E7-4CD4-AE7F-FF1E8BADCFAA}">
      <dsp:nvSpPr>
        <dsp:cNvPr id="0" name=""/>
        <dsp:cNvSpPr/>
      </dsp:nvSpPr>
      <dsp:spPr>
        <a:xfrm>
          <a:off x="25424" y="867097"/>
          <a:ext cx="3487528" cy="171959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b="1" kern="1200" cap="small" baseline="0" dirty="0"/>
            <a:t>Pre-operativas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Previo a la fecha de operación  comercial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(Se entregan a la Cámara)</a:t>
          </a:r>
        </a:p>
      </dsp:txBody>
      <dsp:txXfrm>
        <a:off x="25424" y="867097"/>
        <a:ext cx="3487528" cy="1719593"/>
      </dsp:txXfrm>
    </dsp:sp>
    <dsp:sp modelId="{EE1076B9-76F5-4713-A251-FE9BCD73808D}">
      <dsp:nvSpPr>
        <dsp:cNvPr id="0" name=""/>
        <dsp:cNvSpPr/>
      </dsp:nvSpPr>
      <dsp:spPr>
        <a:xfrm>
          <a:off x="3488379" y="2806437"/>
          <a:ext cx="5226183" cy="1719593"/>
        </a:xfrm>
        <a:prstGeom prst="rightArrow">
          <a:avLst>
            <a:gd name="adj1" fmla="val 75000"/>
            <a:gd name="adj2" fmla="val 50000"/>
          </a:avLst>
        </a:prstGeom>
        <a:solidFill>
          <a:schemeClr val="bg1">
            <a:lumMod val="75000"/>
            <a:alpha val="3500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1C7E69-9B7C-4C18-A042-AD8A2DCFC916}">
      <dsp:nvSpPr>
        <dsp:cNvPr id="0" name=""/>
        <dsp:cNvSpPr/>
      </dsp:nvSpPr>
      <dsp:spPr>
        <a:xfrm>
          <a:off x="4257" y="2806179"/>
          <a:ext cx="3484122" cy="1720109"/>
        </a:xfrm>
        <a:prstGeom prst="roundRect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b="1" kern="1200" cap="small" baseline="0" dirty="0"/>
            <a:t>Operativas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A partir de la operación comercial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800" kern="1200" dirty="0"/>
            <a:t>(Se entregan en la Cámara)</a:t>
          </a:r>
        </a:p>
      </dsp:txBody>
      <dsp:txXfrm>
        <a:off x="4257" y="2806179"/>
        <a:ext cx="3484122" cy="1720109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566D60-4D5A-4089-9372-D1184F99E84F}">
      <dsp:nvSpPr>
        <dsp:cNvPr id="0" name=""/>
        <dsp:cNvSpPr/>
      </dsp:nvSpPr>
      <dsp:spPr>
        <a:xfrm>
          <a:off x="0" y="0"/>
          <a:ext cx="8763000" cy="1219200"/>
        </a:xfrm>
        <a:prstGeom prst="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5600" kern="1200" dirty="0">
              <a:solidFill>
                <a:schemeClr val="bg1"/>
              </a:solidFill>
            </a:rPr>
            <a:t>Tipos de Garantías</a:t>
          </a:r>
        </a:p>
      </dsp:txBody>
      <dsp:txXfrm>
        <a:off x="0" y="0"/>
        <a:ext cx="8763000" cy="1219200"/>
      </dsp:txXfrm>
    </dsp:sp>
    <dsp:sp modelId="{AC4C6A91-D4A7-44BA-BA4F-DA298314DDBB}">
      <dsp:nvSpPr>
        <dsp:cNvPr id="0" name=""/>
        <dsp:cNvSpPr/>
      </dsp:nvSpPr>
      <dsp:spPr>
        <a:xfrm>
          <a:off x="0" y="1219200"/>
          <a:ext cx="2190750" cy="2560320"/>
        </a:xfrm>
        <a:prstGeom prst="rect">
          <a:avLst/>
        </a:prstGeom>
        <a:gradFill rotWithShape="1">
          <a:gsLst>
            <a:gs pos="0">
              <a:schemeClr val="accent5">
                <a:satMod val="103000"/>
                <a:lumMod val="102000"/>
                <a:tint val="94000"/>
              </a:schemeClr>
            </a:gs>
            <a:gs pos="5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800" b="1" kern="1200" dirty="0">
            <a:solidFill>
              <a:schemeClr val="bg1"/>
            </a:solidFill>
          </a:endParaRP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>
              <a:solidFill>
                <a:schemeClr val="bg1"/>
              </a:solidFill>
            </a:rPr>
            <a:t>Cartas de Crédito: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>
              <a:solidFill>
                <a:schemeClr val="bg1"/>
              </a:solidFill>
            </a:rPr>
            <a:t>-Expedidas </a:t>
          </a:r>
          <a:r>
            <a:rPr lang="es-MX" sz="1800" kern="1200" dirty="0">
              <a:solidFill>
                <a:schemeClr val="bg1"/>
              </a:solidFill>
            </a:rPr>
            <a:t>por las instituciones bancarias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>
              <a:solidFill>
                <a:schemeClr val="bg1"/>
              </a:solidFill>
            </a:rPr>
            <a:t>-Ser </a:t>
          </a:r>
          <a:r>
            <a:rPr lang="es-MX" sz="1800" kern="1200" dirty="0">
              <a:solidFill>
                <a:schemeClr val="bg1"/>
              </a:solidFill>
            </a:rPr>
            <a:t>presentadas en Pesos o Dólares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800" kern="1200" dirty="0">
            <a:solidFill>
              <a:schemeClr val="bg1"/>
            </a:solidFill>
          </a:endParaRPr>
        </a:p>
      </dsp:txBody>
      <dsp:txXfrm>
        <a:off x="0" y="1219200"/>
        <a:ext cx="2190750" cy="2560320"/>
      </dsp:txXfrm>
    </dsp:sp>
    <dsp:sp modelId="{813D5417-EF6C-41BF-9390-395367A2E978}">
      <dsp:nvSpPr>
        <dsp:cNvPr id="0" name=""/>
        <dsp:cNvSpPr/>
      </dsp:nvSpPr>
      <dsp:spPr>
        <a:xfrm>
          <a:off x="2190750" y="1219200"/>
          <a:ext cx="2190750" cy="2560320"/>
        </a:xfrm>
        <a:prstGeom prst="rect">
          <a:avLst/>
        </a:prstGeom>
        <a:gradFill rotWithShape="1">
          <a:gsLst>
            <a:gs pos="0">
              <a:schemeClr val="accent5">
                <a:satMod val="103000"/>
                <a:lumMod val="102000"/>
                <a:tint val="94000"/>
              </a:schemeClr>
            </a:gs>
            <a:gs pos="5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>
              <a:solidFill>
                <a:schemeClr val="bg1"/>
              </a:solidFill>
            </a:rPr>
            <a:t>Líquida en la modalidad depósito en efectivo: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800" b="1" kern="1200" dirty="0">
            <a:solidFill>
              <a:schemeClr val="bg1"/>
            </a:solidFill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>
              <a:solidFill>
                <a:schemeClr val="bg1"/>
              </a:solidFill>
            </a:rPr>
            <a:t>-Realizarse </a:t>
          </a:r>
          <a:r>
            <a:rPr lang="es-MX" sz="1800" kern="1200" dirty="0">
              <a:solidFill>
                <a:schemeClr val="bg1"/>
              </a:solidFill>
            </a:rPr>
            <a:t>mediante transferencia electrónica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800" kern="1200" dirty="0">
            <a:solidFill>
              <a:schemeClr val="bg1"/>
            </a:solidFill>
          </a:endParaRPr>
        </a:p>
      </dsp:txBody>
      <dsp:txXfrm>
        <a:off x="2190750" y="1219200"/>
        <a:ext cx="2190750" cy="2560320"/>
      </dsp:txXfrm>
    </dsp:sp>
    <dsp:sp modelId="{51DF3A1C-36FD-42AC-81E3-4D2A18E14259}">
      <dsp:nvSpPr>
        <dsp:cNvPr id="0" name=""/>
        <dsp:cNvSpPr/>
      </dsp:nvSpPr>
      <dsp:spPr>
        <a:xfrm>
          <a:off x="4381500" y="1219200"/>
          <a:ext cx="2190750" cy="2560320"/>
        </a:xfrm>
        <a:prstGeom prst="rect">
          <a:avLst/>
        </a:prstGeom>
        <a:gradFill rotWithShape="1">
          <a:gsLst>
            <a:gs pos="0">
              <a:schemeClr val="accent5">
                <a:satMod val="103000"/>
                <a:lumMod val="102000"/>
                <a:tint val="94000"/>
              </a:schemeClr>
            </a:gs>
            <a:gs pos="5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>
              <a:solidFill>
                <a:schemeClr val="bg1"/>
              </a:solidFill>
            </a:rPr>
            <a:t>Corporativas: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800" b="1" kern="1200" dirty="0">
            <a:solidFill>
              <a:schemeClr val="bg1"/>
            </a:solidFill>
          </a:endParaRP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>
              <a:solidFill>
                <a:schemeClr val="bg1"/>
              </a:solidFill>
            </a:rPr>
            <a:t>-El </a:t>
          </a:r>
          <a:r>
            <a:rPr lang="es-MX" sz="1800" kern="1200" dirty="0">
              <a:solidFill>
                <a:schemeClr val="bg1"/>
              </a:solidFill>
            </a:rPr>
            <a:t>garante de la Contraparte será obligado solidario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800" kern="1200" dirty="0">
            <a:solidFill>
              <a:schemeClr val="bg1"/>
            </a:solidFill>
          </a:endParaRPr>
        </a:p>
      </dsp:txBody>
      <dsp:txXfrm>
        <a:off x="4381500" y="1219200"/>
        <a:ext cx="2190750" cy="2560320"/>
      </dsp:txXfrm>
    </dsp:sp>
    <dsp:sp modelId="{E9C7C47E-ECD3-487B-9C31-FE79706D2038}">
      <dsp:nvSpPr>
        <dsp:cNvPr id="0" name=""/>
        <dsp:cNvSpPr/>
      </dsp:nvSpPr>
      <dsp:spPr>
        <a:xfrm>
          <a:off x="6572250" y="1219200"/>
          <a:ext cx="2190750" cy="2560320"/>
        </a:xfrm>
        <a:prstGeom prst="rect">
          <a:avLst/>
        </a:prstGeom>
        <a:gradFill rotWithShape="1">
          <a:gsLst>
            <a:gs pos="0">
              <a:schemeClr val="accent5">
                <a:satMod val="103000"/>
                <a:lumMod val="102000"/>
                <a:tint val="94000"/>
              </a:schemeClr>
            </a:gs>
            <a:gs pos="50000">
              <a:schemeClr val="accent5">
                <a:satMod val="110000"/>
                <a:lumMod val="100000"/>
                <a:shade val="100000"/>
              </a:schemeClr>
            </a:gs>
            <a:gs pos="100000">
              <a:schemeClr val="accent5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/>
            <a:t>Exposición Permitida  sin Garantía Líquida:</a:t>
          </a:r>
        </a:p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-Valor máximo de las obligaciones que un Comprador puede asumir sin necesidad de otorgar una Garantía</a:t>
          </a:r>
          <a:endParaRPr lang="es-MX" sz="1800" b="0" kern="1200" dirty="0"/>
        </a:p>
      </dsp:txBody>
      <dsp:txXfrm>
        <a:off x="6572250" y="1219200"/>
        <a:ext cx="2190750" cy="2560320"/>
      </dsp:txXfrm>
    </dsp:sp>
    <dsp:sp modelId="{ECAF22A1-AAA4-4FD9-B841-1ED5682D7C29}">
      <dsp:nvSpPr>
        <dsp:cNvPr id="0" name=""/>
        <dsp:cNvSpPr/>
      </dsp:nvSpPr>
      <dsp:spPr>
        <a:xfrm>
          <a:off x="0" y="3779520"/>
          <a:ext cx="8763000" cy="284480"/>
        </a:xfrm>
        <a:prstGeom prst="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143729" y="327296"/>
          <a:ext cx="61702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77164" y="313452"/>
          <a:ext cx="8097263" cy="47618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/>
            <a:t>GARANTÍAS  PRE-OPERATIVAS  DEL COMPRADOR</a:t>
          </a:r>
          <a:endParaRPr lang="es-ES" sz="1800" b="1" kern="1200" dirty="0"/>
        </a:p>
      </dsp:txBody>
      <dsp:txXfrm>
        <a:off x="77164" y="313452"/>
        <a:ext cx="8097263" cy="47618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87FAAE-E67B-46A0-B85D-59022494B1B8}">
      <dsp:nvSpPr>
        <dsp:cNvPr id="0" name=""/>
        <dsp:cNvSpPr/>
      </dsp:nvSpPr>
      <dsp:spPr>
        <a:xfrm>
          <a:off x="45070" y="0"/>
          <a:ext cx="974027" cy="965351"/>
        </a:xfrm>
        <a:prstGeom prst="ellipse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800" kern="1200" dirty="0"/>
            <a:t>65,000 </a:t>
          </a:r>
          <a:r>
            <a:rPr lang="es-MX" sz="800" kern="1200" dirty="0" err="1"/>
            <a:t>UDIs</a:t>
          </a:r>
          <a:r>
            <a:rPr lang="es-MX" sz="800" kern="1200" dirty="0"/>
            <a:t> por cada MW-año  de </a:t>
          </a:r>
          <a:r>
            <a:rPr lang="es-MX" sz="800" kern="1200" dirty="0" smtClean="0"/>
            <a:t>Potencia por cada año contratado</a:t>
          </a:r>
          <a:endParaRPr lang="es-MX" sz="800" kern="1200" dirty="0"/>
        </a:p>
      </dsp:txBody>
      <dsp:txXfrm>
        <a:off x="45070" y="0"/>
        <a:ext cx="974027" cy="965351"/>
      </dsp:txXfrm>
    </dsp:sp>
    <dsp:sp modelId="{24E64B92-6EE7-4D14-87E2-8C8E3A4ED171}">
      <dsp:nvSpPr>
        <dsp:cNvPr id="0" name=""/>
        <dsp:cNvSpPr/>
      </dsp:nvSpPr>
      <dsp:spPr>
        <a:xfrm>
          <a:off x="760070" y="948332"/>
          <a:ext cx="328046" cy="328046"/>
        </a:xfrm>
        <a:prstGeom prst="mathPlus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kern="1200"/>
        </a:p>
      </dsp:txBody>
      <dsp:txXfrm>
        <a:off x="760070" y="948332"/>
        <a:ext cx="328046" cy="328046"/>
      </dsp:txXfrm>
    </dsp:sp>
    <dsp:sp modelId="{55930C9D-31C6-4FB8-B1CD-DDF5B8EC6D85}">
      <dsp:nvSpPr>
        <dsp:cNvPr id="0" name=""/>
        <dsp:cNvSpPr/>
      </dsp:nvSpPr>
      <dsp:spPr>
        <a:xfrm>
          <a:off x="41660" y="1247052"/>
          <a:ext cx="974027" cy="965351"/>
        </a:xfrm>
        <a:prstGeom prst="ellipse">
          <a:avLst/>
        </a:prstGeom>
        <a:solidFill>
          <a:schemeClr val="accent3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800" kern="1200" dirty="0"/>
            <a:t>30 </a:t>
          </a:r>
          <a:r>
            <a:rPr lang="es-MX" sz="800" kern="1200" dirty="0" err="1"/>
            <a:t>UDIs</a:t>
          </a:r>
          <a:r>
            <a:rPr lang="es-MX" sz="800" kern="1200" dirty="0"/>
            <a:t> por </a:t>
          </a:r>
          <a:r>
            <a:rPr lang="es-MX" sz="800" kern="1200" dirty="0" err="1"/>
            <a:t>MWh</a:t>
          </a:r>
          <a:r>
            <a:rPr lang="es-MX" sz="800" kern="1200" dirty="0"/>
            <a:t> de energía eléctrica </a:t>
          </a:r>
          <a:r>
            <a:rPr lang="es-MX" sz="800" kern="1200" dirty="0" smtClean="0"/>
            <a:t> por cada año </a:t>
          </a:r>
          <a:r>
            <a:rPr lang="es-MX" sz="800" kern="1200" dirty="0" err="1" smtClean="0"/>
            <a:t>contrado</a:t>
          </a:r>
          <a:endParaRPr lang="es-MX" sz="800" kern="1200" dirty="0"/>
        </a:p>
      </dsp:txBody>
      <dsp:txXfrm>
        <a:off x="41660" y="1247052"/>
        <a:ext cx="974027" cy="965351"/>
      </dsp:txXfrm>
    </dsp:sp>
    <dsp:sp modelId="{64775F03-C25C-473B-8767-06497DF2A6E6}">
      <dsp:nvSpPr>
        <dsp:cNvPr id="0" name=""/>
        <dsp:cNvSpPr/>
      </dsp:nvSpPr>
      <dsp:spPr>
        <a:xfrm>
          <a:off x="764276" y="948332"/>
          <a:ext cx="328046" cy="328046"/>
        </a:xfrm>
        <a:prstGeom prst="mathPlus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kern="1200"/>
        </a:p>
      </dsp:txBody>
      <dsp:txXfrm>
        <a:off x="764276" y="948332"/>
        <a:ext cx="328046" cy="328046"/>
      </dsp:txXfrm>
    </dsp:sp>
    <dsp:sp modelId="{E087B801-1AA8-4E4C-91E1-536C87375E99}">
      <dsp:nvSpPr>
        <dsp:cNvPr id="0" name=""/>
        <dsp:cNvSpPr/>
      </dsp:nvSpPr>
      <dsp:spPr>
        <a:xfrm>
          <a:off x="1087026" y="512414"/>
          <a:ext cx="974027" cy="965351"/>
        </a:xfrm>
        <a:prstGeom prst="ellipse">
          <a:avLst/>
        </a:prstGeom>
        <a:solidFill>
          <a:schemeClr val="accent3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900" kern="1200" dirty="0"/>
            <a:t>15 </a:t>
          </a:r>
          <a:r>
            <a:rPr lang="es-MX" sz="900" kern="1200" dirty="0" err="1"/>
            <a:t>UDIs</a:t>
          </a:r>
          <a:r>
            <a:rPr lang="es-MX" sz="900" kern="1200" dirty="0"/>
            <a:t> por cada CEL </a:t>
          </a:r>
          <a:r>
            <a:rPr lang="es-MX" sz="900" kern="1200" dirty="0" smtClean="0"/>
            <a:t>contratado por cada año contratado </a:t>
          </a:r>
          <a:endParaRPr lang="es-MX" sz="900" kern="1200" dirty="0"/>
        </a:p>
      </dsp:txBody>
      <dsp:txXfrm>
        <a:off x="1087026" y="512414"/>
        <a:ext cx="974027" cy="965351"/>
      </dsp:txXfrm>
    </dsp:sp>
    <dsp:sp modelId="{C8240CCE-1CF1-4A0A-8D4A-76B7240C7677}">
      <dsp:nvSpPr>
        <dsp:cNvPr id="0" name=""/>
        <dsp:cNvSpPr/>
      </dsp:nvSpPr>
      <dsp:spPr>
        <a:xfrm>
          <a:off x="2097620" y="839162"/>
          <a:ext cx="328046" cy="328046"/>
        </a:xfrm>
        <a:prstGeom prst="mathEqual">
          <a:avLst/>
        </a:prstGeom>
        <a:solidFill>
          <a:schemeClr val="accent2"/>
        </a:solidFill>
        <a:ln w="12700" cap="flat" cmpd="sng" algn="ctr">
          <a:solidFill>
            <a:schemeClr val="accent2">
              <a:shade val="50000"/>
            </a:schemeClr>
          </a:solidFill>
          <a:prstDash val="solid"/>
          <a:miter lim="800000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300" kern="1200"/>
        </a:p>
      </dsp:txBody>
      <dsp:txXfrm>
        <a:off x="2097620" y="839162"/>
        <a:ext cx="328046" cy="328046"/>
      </dsp:txXfrm>
    </dsp:sp>
    <dsp:sp modelId="{9BF8F864-DED1-4FFD-ADC7-217C193969D1}">
      <dsp:nvSpPr>
        <dsp:cNvPr id="0" name=""/>
        <dsp:cNvSpPr/>
      </dsp:nvSpPr>
      <dsp:spPr>
        <a:xfrm>
          <a:off x="2539205" y="534953"/>
          <a:ext cx="974027" cy="965351"/>
        </a:xfrm>
        <a:prstGeom prst="ellipse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900" kern="1200" dirty="0"/>
            <a:t>Monto mínimo de Garantía</a:t>
          </a:r>
        </a:p>
      </dsp:txBody>
      <dsp:txXfrm>
        <a:off x="2539205" y="534953"/>
        <a:ext cx="974027" cy="965351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143729" y="327296"/>
          <a:ext cx="61702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77164" y="313452"/>
          <a:ext cx="8097263" cy="47618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/>
            <a:t>GARANTÍAS  OPERATIVAS  DEL COMPRADOR (</a:t>
          </a:r>
          <a:r>
            <a:rPr lang="es-ES" sz="2000" b="1" kern="1200" dirty="0" err="1"/>
            <a:t>MtM</a:t>
          </a:r>
          <a:r>
            <a:rPr lang="es-ES" sz="2000" b="1" kern="1200" dirty="0"/>
            <a:t>)</a:t>
          </a:r>
          <a:endParaRPr lang="es-ES" sz="1800" b="1" kern="1200" dirty="0"/>
        </a:p>
      </dsp:txBody>
      <dsp:txXfrm>
        <a:off x="77164" y="313452"/>
        <a:ext cx="8097263" cy="4761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F00C64-6AD2-479B-9016-55C84A7E9420}">
      <dsp:nvSpPr>
        <dsp:cNvPr id="0" name=""/>
        <dsp:cNvSpPr/>
      </dsp:nvSpPr>
      <dsp:spPr>
        <a:xfrm>
          <a:off x="474313" y="671"/>
          <a:ext cx="2447716" cy="635985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/>
            <a:t>Requisitos para Solicitar el Reporte</a:t>
          </a:r>
        </a:p>
      </dsp:txBody>
      <dsp:txXfrm>
        <a:off x="474313" y="671"/>
        <a:ext cx="2447716" cy="635985"/>
      </dsp:txXfrm>
    </dsp:sp>
    <dsp:sp modelId="{626FCAE4-0EC6-4601-B2E1-D7E786B0A47F}">
      <dsp:nvSpPr>
        <dsp:cNvPr id="0" name=""/>
        <dsp:cNvSpPr/>
      </dsp:nvSpPr>
      <dsp:spPr>
        <a:xfrm>
          <a:off x="719085" y="636656"/>
          <a:ext cx="244771" cy="4769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6988"/>
              </a:lnTo>
              <a:lnTo>
                <a:pt x="244771" y="47698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82CA4C-9542-4C67-AA9A-CEFACC5D047B}">
      <dsp:nvSpPr>
        <dsp:cNvPr id="0" name=""/>
        <dsp:cNvSpPr/>
      </dsp:nvSpPr>
      <dsp:spPr>
        <a:xfrm>
          <a:off x="963856" y="795653"/>
          <a:ext cx="1777268" cy="635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Contar con capacidad  y representación legal</a:t>
          </a:r>
        </a:p>
      </dsp:txBody>
      <dsp:txXfrm>
        <a:off x="963856" y="795653"/>
        <a:ext cx="1777268" cy="635985"/>
      </dsp:txXfrm>
    </dsp:sp>
    <dsp:sp modelId="{DD8784C0-7D38-4910-BE66-22FB9400FF0B}">
      <dsp:nvSpPr>
        <dsp:cNvPr id="0" name=""/>
        <dsp:cNvSpPr/>
      </dsp:nvSpPr>
      <dsp:spPr>
        <a:xfrm>
          <a:off x="719085" y="636656"/>
          <a:ext cx="244771" cy="12719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970"/>
              </a:lnTo>
              <a:lnTo>
                <a:pt x="244771" y="127197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A3AC3B-572D-4EC8-A6DB-D12E561553B5}">
      <dsp:nvSpPr>
        <dsp:cNvPr id="0" name=""/>
        <dsp:cNvSpPr/>
      </dsp:nvSpPr>
      <dsp:spPr>
        <a:xfrm>
          <a:off x="963856" y="1590634"/>
          <a:ext cx="1798200" cy="635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Cédula de Identificación Fiscal</a:t>
          </a:r>
        </a:p>
      </dsp:txBody>
      <dsp:txXfrm>
        <a:off x="963856" y="1590634"/>
        <a:ext cx="1798200" cy="635985"/>
      </dsp:txXfrm>
    </dsp:sp>
    <dsp:sp modelId="{F20CA700-59BA-4C25-9E94-34AFB2FAC23B}">
      <dsp:nvSpPr>
        <dsp:cNvPr id="0" name=""/>
        <dsp:cNvSpPr/>
      </dsp:nvSpPr>
      <dsp:spPr>
        <a:xfrm>
          <a:off x="719085" y="636656"/>
          <a:ext cx="244771" cy="2066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6952"/>
              </a:lnTo>
              <a:lnTo>
                <a:pt x="244771" y="20669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C7EE0-01B3-44AF-88F8-BF09F424E3A2}">
      <dsp:nvSpPr>
        <dsp:cNvPr id="0" name=""/>
        <dsp:cNvSpPr/>
      </dsp:nvSpPr>
      <dsp:spPr>
        <a:xfrm>
          <a:off x="963856" y="2385616"/>
          <a:ext cx="1792511" cy="635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No estar en procedimientos de concurso mercantil</a:t>
          </a:r>
        </a:p>
      </dsp:txBody>
      <dsp:txXfrm>
        <a:off x="963856" y="2385616"/>
        <a:ext cx="1792511" cy="635985"/>
      </dsp:txXfrm>
    </dsp:sp>
    <dsp:sp modelId="{D6F4434B-7111-46C8-B7BB-EA4D3D9B42E3}">
      <dsp:nvSpPr>
        <dsp:cNvPr id="0" name=""/>
        <dsp:cNvSpPr/>
      </dsp:nvSpPr>
      <dsp:spPr>
        <a:xfrm>
          <a:off x="719085" y="636656"/>
          <a:ext cx="244771" cy="28619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61933"/>
              </a:lnTo>
              <a:lnTo>
                <a:pt x="244771" y="28619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B559A-581A-4621-96FE-14EB35E1EA30}">
      <dsp:nvSpPr>
        <dsp:cNvPr id="0" name=""/>
        <dsp:cNvSpPr/>
      </dsp:nvSpPr>
      <dsp:spPr>
        <a:xfrm>
          <a:off x="963856" y="3180598"/>
          <a:ext cx="1792654" cy="6359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kern="1200" dirty="0"/>
            <a:t>Información Financiera del Interesado o su Garante</a:t>
          </a:r>
        </a:p>
      </dsp:txBody>
      <dsp:txXfrm>
        <a:off x="963856" y="3180598"/>
        <a:ext cx="1792654" cy="635985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EE1DCD5-D32A-47FB-BE3B-8CD832B73ADE}">
      <dsp:nvSpPr>
        <dsp:cNvPr id="0" name=""/>
        <dsp:cNvSpPr/>
      </dsp:nvSpPr>
      <dsp:spPr>
        <a:xfrm>
          <a:off x="6143729" y="327296"/>
          <a:ext cx="617023" cy="448492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FA89-EDF8-43DB-9273-AD4EC82F8515}">
      <dsp:nvSpPr>
        <dsp:cNvPr id="0" name=""/>
        <dsp:cNvSpPr/>
      </dsp:nvSpPr>
      <dsp:spPr>
        <a:xfrm>
          <a:off x="77164" y="313452"/>
          <a:ext cx="8097263" cy="476180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/>
            <a:t>GARANTÍAS  OPERATIVAS  DEL COMPRADOR</a:t>
          </a:r>
          <a:endParaRPr lang="es-ES" sz="1800" b="1" kern="1200" dirty="0"/>
        </a:p>
      </dsp:txBody>
      <dsp:txXfrm>
        <a:off x="77164" y="313452"/>
        <a:ext cx="8097263" cy="476180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DAF468-8FDA-445F-AA8A-874FBCCA4FF6}">
      <dsp:nvSpPr>
        <dsp:cNvPr id="0" name=""/>
        <dsp:cNvSpPr/>
      </dsp:nvSpPr>
      <dsp:spPr>
        <a:xfrm>
          <a:off x="0" y="47635"/>
          <a:ext cx="3055665" cy="26383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Garantías de cumplimiento</a:t>
          </a:r>
        </a:p>
      </dsp:txBody>
      <dsp:txXfrm>
        <a:off x="0" y="47635"/>
        <a:ext cx="3055665" cy="263835"/>
      </dsp:txXfrm>
    </dsp:sp>
    <dsp:sp modelId="{EA2C3D71-A0F7-4AF3-9A7D-5CFDB886A8F3}">
      <dsp:nvSpPr>
        <dsp:cNvPr id="0" name=""/>
        <dsp:cNvSpPr/>
      </dsp:nvSpPr>
      <dsp:spPr>
        <a:xfrm>
          <a:off x="0" y="343150"/>
          <a:ext cx="3055665" cy="26383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Fondo de reserva</a:t>
          </a:r>
        </a:p>
      </dsp:txBody>
      <dsp:txXfrm>
        <a:off x="0" y="343150"/>
        <a:ext cx="3055665" cy="263835"/>
      </dsp:txXfrm>
    </dsp:sp>
    <dsp:sp modelId="{75EEC475-2E48-4706-96D6-E26A3A4E7592}">
      <dsp:nvSpPr>
        <dsp:cNvPr id="0" name=""/>
        <dsp:cNvSpPr/>
      </dsp:nvSpPr>
      <dsp:spPr>
        <a:xfrm>
          <a:off x="0" y="638666"/>
          <a:ext cx="3055665" cy="26383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Gestión de desbalances</a:t>
          </a:r>
        </a:p>
      </dsp:txBody>
      <dsp:txXfrm>
        <a:off x="0" y="638666"/>
        <a:ext cx="3055665" cy="263835"/>
      </dsp:txXfrm>
    </dsp:sp>
    <dsp:sp modelId="{ED10AAB6-4611-4922-A9B9-95AA32934CF6}">
      <dsp:nvSpPr>
        <dsp:cNvPr id="0" name=""/>
        <dsp:cNvSpPr/>
      </dsp:nvSpPr>
      <dsp:spPr>
        <a:xfrm>
          <a:off x="0" y="934181"/>
          <a:ext cx="3055665" cy="26383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/>
            <a:t>Gestión de pérdidas</a:t>
          </a:r>
        </a:p>
      </dsp:txBody>
      <dsp:txXfrm>
        <a:off x="0" y="934181"/>
        <a:ext cx="3055665" cy="263835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0AF9A0B-A5BF-4F43-94C9-D86389B21F09}">
      <dsp:nvSpPr>
        <dsp:cNvPr id="0" name=""/>
        <dsp:cNvSpPr/>
      </dsp:nvSpPr>
      <dsp:spPr>
        <a:xfrm>
          <a:off x="3086072" y="1542"/>
          <a:ext cx="1587555" cy="1031911"/>
        </a:xfrm>
        <a:prstGeom prst="round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/>
            <a:t>Contribuciones de los Compradores</a:t>
          </a:r>
        </a:p>
      </dsp:txBody>
      <dsp:txXfrm>
        <a:off x="3086072" y="1542"/>
        <a:ext cx="1587555" cy="1031911"/>
      </dsp:txXfrm>
    </dsp:sp>
    <dsp:sp modelId="{F463A2E6-034E-42D8-9AEB-97383AE2E2D0}">
      <dsp:nvSpPr>
        <dsp:cNvPr id="0" name=""/>
        <dsp:cNvSpPr/>
      </dsp:nvSpPr>
      <dsp:spPr>
        <a:xfrm>
          <a:off x="2712618" y="694214"/>
          <a:ext cx="3410004" cy="3410004"/>
        </a:xfrm>
        <a:custGeom>
          <a:avLst/>
          <a:gdLst/>
          <a:ahLst/>
          <a:cxnLst/>
          <a:rect l="0" t="0" r="0" b="0"/>
          <a:pathLst>
            <a:path>
              <a:moveTo>
                <a:pt x="1977302" y="21884"/>
              </a:moveTo>
              <a:arcTo wR="1705002" hR="1705002" stAng="16751392" swAng="3404267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23621-0DF6-4E0E-A2C3-F57DC81461B5}">
      <dsp:nvSpPr>
        <dsp:cNvPr id="0" name=""/>
        <dsp:cNvSpPr/>
      </dsp:nvSpPr>
      <dsp:spPr>
        <a:xfrm>
          <a:off x="5246701" y="1718853"/>
          <a:ext cx="1587555" cy="1031911"/>
        </a:xfrm>
        <a:prstGeom prst="round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/>
            <a:t>Recursos obtenidos de la ejecución de garantías</a:t>
          </a:r>
        </a:p>
      </dsp:txBody>
      <dsp:txXfrm>
        <a:off x="5246701" y="1718853"/>
        <a:ext cx="1587555" cy="1031911"/>
      </dsp:txXfrm>
    </dsp:sp>
    <dsp:sp modelId="{9A67C14C-EE2D-434E-A01E-D656B3E2F4CC}">
      <dsp:nvSpPr>
        <dsp:cNvPr id="0" name=""/>
        <dsp:cNvSpPr/>
      </dsp:nvSpPr>
      <dsp:spPr>
        <a:xfrm>
          <a:off x="2717868" y="339992"/>
          <a:ext cx="3410004" cy="3410004"/>
        </a:xfrm>
        <a:custGeom>
          <a:avLst/>
          <a:gdLst/>
          <a:ahLst/>
          <a:cxnLst/>
          <a:rect l="0" t="0" r="0" b="0"/>
          <a:pathLst>
            <a:path>
              <a:moveTo>
                <a:pt x="3250256" y="2425572"/>
              </a:moveTo>
              <a:arcTo wR="1705002" hR="1705002" stAng="1500012" swAng="335969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10FAD1-AFED-4787-8C07-3C83235138A7}">
      <dsp:nvSpPr>
        <dsp:cNvPr id="0" name=""/>
        <dsp:cNvSpPr/>
      </dsp:nvSpPr>
      <dsp:spPr>
        <a:xfrm>
          <a:off x="3086072" y="3411546"/>
          <a:ext cx="1587555" cy="1031911"/>
        </a:xfrm>
        <a:prstGeom prst="round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/>
            <a:t>Recursos obtenidos del cobro de Intereses Moratorios</a:t>
          </a:r>
        </a:p>
      </dsp:txBody>
      <dsp:txXfrm>
        <a:off x="3086072" y="3411546"/>
        <a:ext cx="1587555" cy="1031911"/>
      </dsp:txXfrm>
    </dsp:sp>
    <dsp:sp modelId="{B3BC5B8B-70DC-4186-AE68-1015A428B529}">
      <dsp:nvSpPr>
        <dsp:cNvPr id="0" name=""/>
        <dsp:cNvSpPr/>
      </dsp:nvSpPr>
      <dsp:spPr>
        <a:xfrm>
          <a:off x="1877012" y="395174"/>
          <a:ext cx="3410004" cy="3410004"/>
        </a:xfrm>
        <a:custGeom>
          <a:avLst/>
          <a:gdLst/>
          <a:ahLst/>
          <a:cxnLst/>
          <a:rect l="0" t="0" r="0" b="0"/>
          <a:pathLst>
            <a:path>
              <a:moveTo>
                <a:pt x="1194778" y="3331871"/>
              </a:moveTo>
              <a:arcTo wR="1705002" hR="1705002" stAng="6444759" swAng="305940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09DDE4-1703-46F7-AC3F-75B477C9EB31}">
      <dsp:nvSpPr>
        <dsp:cNvPr id="0" name=""/>
        <dsp:cNvSpPr/>
      </dsp:nvSpPr>
      <dsp:spPr>
        <a:xfrm>
          <a:off x="1134784" y="1681920"/>
          <a:ext cx="1587555" cy="1031911"/>
        </a:xfrm>
        <a:prstGeom prst="round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/>
            <a:t>Recursos obtenidos por la venta de productos</a:t>
          </a:r>
        </a:p>
      </dsp:txBody>
      <dsp:txXfrm>
        <a:off x="1134784" y="1681920"/>
        <a:ext cx="1587555" cy="1031911"/>
      </dsp:txXfrm>
    </dsp:sp>
    <dsp:sp modelId="{31FB6F91-D075-4EDB-815B-E5C353FB9BB3}">
      <dsp:nvSpPr>
        <dsp:cNvPr id="0" name=""/>
        <dsp:cNvSpPr/>
      </dsp:nvSpPr>
      <dsp:spPr>
        <a:xfrm>
          <a:off x="1869697" y="642027"/>
          <a:ext cx="3410004" cy="3410004"/>
        </a:xfrm>
        <a:custGeom>
          <a:avLst/>
          <a:gdLst/>
          <a:ahLst/>
          <a:cxnLst/>
          <a:rect l="0" t="0" r="0" b="0"/>
          <a:pathLst>
            <a:path>
              <a:moveTo>
                <a:pt x="140797" y="1026552"/>
              </a:moveTo>
              <a:arcTo wR="1705002" hR="1705002" stAng="12206883" swAng="296463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2C3D71-A0F7-4AF3-9A7D-5CFDB886A8F3}">
      <dsp:nvSpPr>
        <dsp:cNvPr id="0" name=""/>
        <dsp:cNvSpPr/>
      </dsp:nvSpPr>
      <dsp:spPr>
        <a:xfrm>
          <a:off x="0" y="193076"/>
          <a:ext cx="2224928" cy="50368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/>
            <a:t>Fondo de Reserva</a:t>
          </a:r>
        </a:p>
      </dsp:txBody>
      <dsp:txXfrm>
        <a:off x="0" y="193076"/>
        <a:ext cx="2224928" cy="503685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FAF063-FFDB-4B52-82CD-C201471AB25B}">
      <dsp:nvSpPr>
        <dsp:cNvPr id="0" name=""/>
        <dsp:cNvSpPr/>
      </dsp:nvSpPr>
      <dsp:spPr>
        <a:xfrm>
          <a:off x="3520" y="2640111"/>
          <a:ext cx="1742142" cy="871071"/>
        </a:xfrm>
        <a:prstGeom prst="roundRect">
          <a:avLst>
            <a:gd name="adj" fmla="val 10000"/>
          </a:avLst>
        </a:prstGeom>
        <a:solidFill>
          <a:schemeClr val="accent5"/>
        </a:solidFill>
        <a:ln w="1905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/>
            <a:t>Desbalances</a:t>
          </a:r>
        </a:p>
      </dsp:txBody>
      <dsp:txXfrm>
        <a:off x="3520" y="2640111"/>
        <a:ext cx="1742142" cy="871071"/>
      </dsp:txXfrm>
    </dsp:sp>
    <dsp:sp modelId="{A6CA2BA9-E73D-4694-BFFD-5664F7028E17}">
      <dsp:nvSpPr>
        <dsp:cNvPr id="0" name=""/>
        <dsp:cNvSpPr/>
      </dsp:nvSpPr>
      <dsp:spPr>
        <a:xfrm rot="17004697">
          <a:off x="1383752" y="2603561"/>
          <a:ext cx="942406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942406" y="137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/>
        </a:p>
      </dsp:txBody>
      <dsp:txXfrm rot="17004697">
        <a:off x="1831395" y="2593733"/>
        <a:ext cx="47120" cy="47120"/>
      </dsp:txXfrm>
    </dsp:sp>
    <dsp:sp modelId="{CD67F53E-8C9B-41EA-B936-90B354B9F55D}">
      <dsp:nvSpPr>
        <dsp:cNvPr id="0" name=""/>
        <dsp:cNvSpPr/>
      </dsp:nvSpPr>
      <dsp:spPr>
        <a:xfrm>
          <a:off x="1964248" y="1723405"/>
          <a:ext cx="1742142" cy="87107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Pagos </a:t>
          </a:r>
        </a:p>
      </dsp:txBody>
      <dsp:txXfrm>
        <a:off x="1964248" y="1723405"/>
        <a:ext cx="1742142" cy="871071"/>
      </dsp:txXfrm>
    </dsp:sp>
    <dsp:sp modelId="{7C95B303-2BF4-4510-B207-507E1FAAF061}">
      <dsp:nvSpPr>
        <dsp:cNvPr id="0" name=""/>
        <dsp:cNvSpPr/>
      </dsp:nvSpPr>
      <dsp:spPr>
        <a:xfrm rot="154713">
          <a:off x="3706333" y="2147755"/>
          <a:ext cx="113266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113266" y="137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/>
        </a:p>
      </dsp:txBody>
      <dsp:txXfrm rot="154713">
        <a:off x="3760135" y="2158657"/>
        <a:ext cx="5663" cy="5663"/>
      </dsp:txXfrm>
    </dsp:sp>
    <dsp:sp modelId="{BC4B3DDC-6A11-4E4B-A899-47DF3EE56492}">
      <dsp:nvSpPr>
        <dsp:cNvPr id="0" name=""/>
        <dsp:cNvSpPr/>
      </dsp:nvSpPr>
      <dsp:spPr>
        <a:xfrm>
          <a:off x="3819543" y="1728501"/>
          <a:ext cx="2205273" cy="871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/>
            <a:t>Incumplimientos de Compradores</a:t>
          </a:r>
        </a:p>
      </dsp:txBody>
      <dsp:txXfrm>
        <a:off x="3819543" y="1728501"/>
        <a:ext cx="2205273" cy="871071"/>
      </dsp:txXfrm>
    </dsp:sp>
    <dsp:sp modelId="{3933F428-92B5-4109-A5A2-F36F94DAFDEB}">
      <dsp:nvSpPr>
        <dsp:cNvPr id="0" name=""/>
        <dsp:cNvSpPr/>
      </dsp:nvSpPr>
      <dsp:spPr>
        <a:xfrm rot="4896639">
          <a:off x="1274079" y="3608145"/>
          <a:ext cx="1104278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1104278" y="137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/>
        </a:p>
      </dsp:txBody>
      <dsp:txXfrm rot="4896639">
        <a:off x="1798612" y="3594271"/>
        <a:ext cx="55213" cy="55213"/>
      </dsp:txXfrm>
    </dsp:sp>
    <dsp:sp modelId="{044B5603-3A2D-4C99-ADE1-B306C57F6DE7}">
      <dsp:nvSpPr>
        <dsp:cNvPr id="0" name=""/>
        <dsp:cNvSpPr/>
      </dsp:nvSpPr>
      <dsp:spPr>
        <a:xfrm>
          <a:off x="1906775" y="3732574"/>
          <a:ext cx="1742142" cy="87107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Productos</a:t>
          </a:r>
        </a:p>
      </dsp:txBody>
      <dsp:txXfrm>
        <a:off x="1906775" y="3732574"/>
        <a:ext cx="1742142" cy="871071"/>
      </dsp:txXfrm>
    </dsp:sp>
    <dsp:sp modelId="{6E1B2314-6ADB-4364-9A41-CE23441C2012}">
      <dsp:nvSpPr>
        <dsp:cNvPr id="0" name=""/>
        <dsp:cNvSpPr/>
      </dsp:nvSpPr>
      <dsp:spPr>
        <a:xfrm rot="21502165">
          <a:off x="3648895" y="4152787"/>
          <a:ext cx="111733" cy="27465"/>
        </a:xfrm>
        <a:custGeom>
          <a:avLst/>
          <a:gdLst/>
          <a:ahLst/>
          <a:cxnLst/>
          <a:rect l="0" t="0" r="0" b="0"/>
          <a:pathLst>
            <a:path>
              <a:moveTo>
                <a:pt x="0" y="13732"/>
              </a:moveTo>
              <a:lnTo>
                <a:pt x="111733" y="1373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800" kern="1200"/>
        </a:p>
      </dsp:txBody>
      <dsp:txXfrm rot="21502165">
        <a:off x="3701968" y="4163726"/>
        <a:ext cx="5586" cy="5586"/>
      </dsp:txXfrm>
    </dsp:sp>
    <dsp:sp modelId="{033E4BBC-E4C6-4D23-B8D1-CF3003BE353F}">
      <dsp:nvSpPr>
        <dsp:cNvPr id="0" name=""/>
        <dsp:cNvSpPr/>
      </dsp:nvSpPr>
      <dsp:spPr>
        <a:xfrm>
          <a:off x="3760606" y="3729394"/>
          <a:ext cx="2214262" cy="8710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/>
            <a:t>No entrega de producto</a:t>
          </a:r>
        </a:p>
      </dsp:txBody>
      <dsp:txXfrm>
        <a:off x="3760606" y="3729394"/>
        <a:ext cx="2214262" cy="871071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856545-DD7B-4589-8493-930666C01CD1}">
      <dsp:nvSpPr>
        <dsp:cNvPr id="0" name=""/>
        <dsp:cNvSpPr/>
      </dsp:nvSpPr>
      <dsp:spPr>
        <a:xfrm>
          <a:off x="209642" y="528"/>
          <a:ext cx="2006406" cy="2006406"/>
        </a:xfrm>
        <a:prstGeom prst="ellipse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Cámara de Compensación</a:t>
          </a:r>
        </a:p>
      </dsp:txBody>
      <dsp:txXfrm>
        <a:off x="209642" y="528"/>
        <a:ext cx="2006406" cy="2006406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28404F-0607-4963-B4CF-F429759B2015}">
      <dsp:nvSpPr>
        <dsp:cNvPr id="0" name=""/>
        <dsp:cNvSpPr/>
      </dsp:nvSpPr>
      <dsp:spPr>
        <a:xfrm>
          <a:off x="3474833" y="0"/>
          <a:ext cx="5231292" cy="3078842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lumMod val="75000"/>
            <a:alpha val="3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C986E2-40B1-4976-9F5A-E0E9DAA1AE23}">
      <dsp:nvSpPr>
        <dsp:cNvPr id="0" name=""/>
        <dsp:cNvSpPr/>
      </dsp:nvSpPr>
      <dsp:spPr>
        <a:xfrm>
          <a:off x="0" y="0"/>
          <a:ext cx="3487528" cy="3078842"/>
        </a:xfrm>
        <a:prstGeom prst="round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b="1" kern="1200" dirty="0"/>
            <a:t>Penalizaciones</a:t>
          </a:r>
        </a:p>
      </dsp:txBody>
      <dsp:txXfrm>
        <a:off x="0" y="0"/>
        <a:ext cx="3487528" cy="307884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9A0C8B-18D0-4CE0-A03F-6E611B7039D1}">
      <dsp:nvSpPr>
        <dsp:cNvPr id="0" name=""/>
        <dsp:cNvSpPr/>
      </dsp:nvSpPr>
      <dsp:spPr>
        <a:xfrm>
          <a:off x="267828" y="256992"/>
          <a:ext cx="1466436" cy="8462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100" kern="1200" dirty="0"/>
            <a:t>Recepción de la Solicitud de Reporte y entrega de documentos</a:t>
          </a:r>
        </a:p>
      </dsp:txBody>
      <dsp:txXfrm>
        <a:off x="267828" y="256992"/>
        <a:ext cx="1466436" cy="664873"/>
      </dsp:txXfrm>
    </dsp:sp>
    <dsp:sp modelId="{5456B197-AAA7-48FA-98AE-5DE589BEB45F}">
      <dsp:nvSpPr>
        <dsp:cNvPr id="0" name=""/>
        <dsp:cNvSpPr/>
      </dsp:nvSpPr>
      <dsp:spPr>
        <a:xfrm>
          <a:off x="977041" y="-82370"/>
          <a:ext cx="1762755" cy="1762755"/>
        </a:xfrm>
        <a:prstGeom prst="leftCircularArrow">
          <a:avLst>
            <a:gd name="adj1" fmla="val 3191"/>
            <a:gd name="adj2" fmla="val 393055"/>
            <a:gd name="adj3" fmla="val 1938454"/>
            <a:gd name="adj4" fmla="val 8794378"/>
            <a:gd name="adj5" fmla="val 372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6B9746-3067-43E7-B26E-89F97B36A38A}">
      <dsp:nvSpPr>
        <dsp:cNvPr id="0" name=""/>
        <dsp:cNvSpPr/>
      </dsp:nvSpPr>
      <dsp:spPr>
        <a:xfrm>
          <a:off x="776794" y="965596"/>
          <a:ext cx="717607" cy="285369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Paso 1</a:t>
          </a:r>
        </a:p>
      </dsp:txBody>
      <dsp:txXfrm>
        <a:off x="776794" y="965596"/>
        <a:ext cx="717607" cy="285369"/>
      </dsp:txXfrm>
    </dsp:sp>
    <dsp:sp modelId="{0F244B24-1D06-45CD-A366-B81DE65F0648}">
      <dsp:nvSpPr>
        <dsp:cNvPr id="0" name=""/>
        <dsp:cNvSpPr/>
      </dsp:nvSpPr>
      <dsp:spPr>
        <a:xfrm>
          <a:off x="2002132" y="281238"/>
          <a:ext cx="1464070" cy="795497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kern="1200" dirty="0"/>
            <a:t>Validación de la documentación</a:t>
          </a:r>
        </a:p>
      </dsp:txBody>
      <dsp:txXfrm>
        <a:off x="2002132" y="451702"/>
        <a:ext cx="1464070" cy="625033"/>
      </dsp:txXfrm>
    </dsp:sp>
    <dsp:sp modelId="{B8FFFECD-3D0C-4C45-805F-1DDAF0887D77}">
      <dsp:nvSpPr>
        <dsp:cNvPr id="0" name=""/>
        <dsp:cNvSpPr/>
      </dsp:nvSpPr>
      <dsp:spPr>
        <a:xfrm>
          <a:off x="2763469" y="-288992"/>
          <a:ext cx="1712145" cy="1712145"/>
        </a:xfrm>
        <a:prstGeom prst="circularArrow">
          <a:avLst>
            <a:gd name="adj1" fmla="val 3285"/>
            <a:gd name="adj2" fmla="val 405578"/>
            <a:gd name="adj3" fmla="val 19560882"/>
            <a:gd name="adj4" fmla="val 12717482"/>
            <a:gd name="adj5" fmla="val 383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D77572-197A-4BC2-B980-9C02672BA49C}">
      <dsp:nvSpPr>
        <dsp:cNvPr id="0" name=""/>
        <dsp:cNvSpPr/>
      </dsp:nvSpPr>
      <dsp:spPr>
        <a:xfrm>
          <a:off x="2586118" y="146218"/>
          <a:ext cx="717607" cy="285369"/>
        </a:xfrm>
        <a:prstGeom prst="roundRect">
          <a:avLst>
            <a:gd name="adj" fmla="val 10000"/>
          </a:avLst>
        </a:prstGeom>
        <a:solidFill>
          <a:srgbClr val="FF5001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Paso 2</a:t>
          </a:r>
        </a:p>
      </dsp:txBody>
      <dsp:txXfrm>
        <a:off x="2586118" y="146218"/>
        <a:ext cx="717607" cy="285369"/>
      </dsp:txXfrm>
    </dsp:sp>
    <dsp:sp modelId="{9555464A-0398-456D-BE16-E20CC5B1A5AC}">
      <dsp:nvSpPr>
        <dsp:cNvPr id="0" name=""/>
        <dsp:cNvSpPr/>
      </dsp:nvSpPr>
      <dsp:spPr>
        <a:xfrm>
          <a:off x="3734071" y="273573"/>
          <a:ext cx="1355455" cy="812803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23825" tIns="123825" rIns="123825" bIns="123825" numCol="1" spcCol="1270" anchor="ctr" anchorCtr="0">
          <a:noAutofit/>
        </a:bodyPr>
        <a:lstStyle/>
        <a:p>
          <a:pPr marL="114300" lvl="1" indent="-114300" algn="just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200" kern="1200" dirty="0"/>
            <a:t>Evaluación por la Cámara</a:t>
          </a:r>
        </a:p>
      </dsp:txBody>
      <dsp:txXfrm>
        <a:off x="3734071" y="273573"/>
        <a:ext cx="1355455" cy="638631"/>
      </dsp:txXfrm>
    </dsp:sp>
    <dsp:sp modelId="{A7AFA57A-EFBC-4FD0-AE36-C0754361A232}">
      <dsp:nvSpPr>
        <dsp:cNvPr id="0" name=""/>
        <dsp:cNvSpPr/>
      </dsp:nvSpPr>
      <dsp:spPr>
        <a:xfrm>
          <a:off x="4390723" y="952778"/>
          <a:ext cx="717607" cy="285369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/>
            <a:t>Paso 3</a:t>
          </a:r>
        </a:p>
      </dsp:txBody>
      <dsp:txXfrm>
        <a:off x="4390723" y="952778"/>
        <a:ext cx="717607" cy="28536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F00C64-6AD2-479B-9016-55C84A7E9420}">
      <dsp:nvSpPr>
        <dsp:cNvPr id="0" name=""/>
        <dsp:cNvSpPr/>
      </dsp:nvSpPr>
      <dsp:spPr>
        <a:xfrm>
          <a:off x="151993" y="360"/>
          <a:ext cx="3092356" cy="803480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kern="1200" dirty="0"/>
            <a:t>Evaluación de la Calidad Crediticia</a:t>
          </a:r>
        </a:p>
      </dsp:txBody>
      <dsp:txXfrm>
        <a:off x="151993" y="360"/>
        <a:ext cx="3092356" cy="803480"/>
      </dsp:txXfrm>
    </dsp:sp>
    <dsp:sp modelId="{626FCAE4-0EC6-4601-B2E1-D7E786B0A47F}">
      <dsp:nvSpPr>
        <dsp:cNvPr id="0" name=""/>
        <dsp:cNvSpPr/>
      </dsp:nvSpPr>
      <dsp:spPr>
        <a:xfrm>
          <a:off x="461229" y="803841"/>
          <a:ext cx="309235" cy="6026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2610"/>
              </a:lnTo>
              <a:lnTo>
                <a:pt x="309235" y="60261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82CA4C-9542-4C67-AA9A-CEFACC5D047B}">
      <dsp:nvSpPr>
        <dsp:cNvPr id="0" name=""/>
        <dsp:cNvSpPr/>
      </dsp:nvSpPr>
      <dsp:spPr>
        <a:xfrm>
          <a:off x="770465" y="1004711"/>
          <a:ext cx="2245336" cy="803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>
              <a:solidFill>
                <a:schemeClr val="tx1"/>
              </a:solidFill>
            </a:rPr>
            <a:t>Determina el nivel de crédito inicial según la evaluación del Riesgo</a:t>
          </a:r>
          <a:endParaRPr lang="es-MX" sz="1700" kern="1200" dirty="0"/>
        </a:p>
      </dsp:txBody>
      <dsp:txXfrm>
        <a:off x="770465" y="1004711"/>
        <a:ext cx="2245336" cy="803480"/>
      </dsp:txXfrm>
    </dsp:sp>
    <dsp:sp modelId="{DD8784C0-7D38-4910-BE66-22FB9400FF0B}">
      <dsp:nvSpPr>
        <dsp:cNvPr id="0" name=""/>
        <dsp:cNvSpPr/>
      </dsp:nvSpPr>
      <dsp:spPr>
        <a:xfrm>
          <a:off x="461229" y="803841"/>
          <a:ext cx="309235" cy="16069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06961"/>
              </a:lnTo>
              <a:lnTo>
                <a:pt x="309235" y="160696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A3AC3B-572D-4EC8-A6DB-D12E561553B5}">
      <dsp:nvSpPr>
        <dsp:cNvPr id="0" name=""/>
        <dsp:cNvSpPr/>
      </dsp:nvSpPr>
      <dsp:spPr>
        <a:xfrm>
          <a:off x="770465" y="2009062"/>
          <a:ext cx="2271780" cy="803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>
              <a:solidFill>
                <a:schemeClr val="tx1"/>
              </a:solidFill>
            </a:rPr>
            <a:t>Evaluación Crediticia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>
              <a:solidFill>
                <a:schemeClr val="tx1"/>
              </a:solidFill>
            </a:rPr>
            <a:t>(Ajuste % del TNW)</a:t>
          </a:r>
          <a:endParaRPr lang="es-MX" sz="1700" kern="1200" dirty="0"/>
        </a:p>
      </dsp:txBody>
      <dsp:txXfrm>
        <a:off x="770465" y="2009062"/>
        <a:ext cx="2271780" cy="803480"/>
      </dsp:txXfrm>
    </dsp:sp>
    <dsp:sp modelId="{F20CA700-59BA-4C25-9E94-34AFB2FAC23B}">
      <dsp:nvSpPr>
        <dsp:cNvPr id="0" name=""/>
        <dsp:cNvSpPr/>
      </dsp:nvSpPr>
      <dsp:spPr>
        <a:xfrm>
          <a:off x="461229" y="803841"/>
          <a:ext cx="309235" cy="2611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1312"/>
              </a:lnTo>
              <a:lnTo>
                <a:pt x="309235" y="261131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C7EE0-01B3-44AF-88F8-BF09F424E3A2}">
      <dsp:nvSpPr>
        <dsp:cNvPr id="0" name=""/>
        <dsp:cNvSpPr/>
      </dsp:nvSpPr>
      <dsp:spPr>
        <a:xfrm>
          <a:off x="770465" y="3013413"/>
          <a:ext cx="2264594" cy="803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/>
            <a:t>Ajuste de la Evaluación Crediticia  por la Evaluación de Métricas</a:t>
          </a:r>
        </a:p>
      </dsp:txBody>
      <dsp:txXfrm>
        <a:off x="770465" y="3013413"/>
        <a:ext cx="2264594" cy="80348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4FC9C3-BF0B-4EC5-BC31-2B10CC8C8536}">
      <dsp:nvSpPr>
        <dsp:cNvPr id="0" name=""/>
        <dsp:cNvSpPr/>
      </dsp:nvSpPr>
      <dsp:spPr>
        <a:xfrm rot="5400000">
          <a:off x="-142628" y="143951"/>
          <a:ext cx="950858" cy="665600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/>
            <a:t>1</a:t>
          </a:r>
        </a:p>
      </dsp:txBody>
      <dsp:txXfrm rot="5400000">
        <a:off x="-142628" y="143951"/>
        <a:ext cx="950858" cy="665600"/>
      </dsp:txXfrm>
    </dsp:sp>
    <dsp:sp modelId="{1AC6AC84-8B82-4F29-8C12-9DFA05B23B55}">
      <dsp:nvSpPr>
        <dsp:cNvPr id="0" name=""/>
        <dsp:cNvSpPr/>
      </dsp:nvSpPr>
      <dsp:spPr>
        <a:xfrm rot="5400000">
          <a:off x="2430565" y="-1763642"/>
          <a:ext cx="618057" cy="41479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/>
            <a:t>Factor de Porcentaje Inicial  </a:t>
          </a:r>
          <a:r>
            <a:rPr lang="es-MX" sz="1900" b="1" kern="1200" dirty="0"/>
            <a:t>5%</a:t>
          </a:r>
        </a:p>
      </dsp:txBody>
      <dsp:txXfrm rot="5400000">
        <a:off x="2430565" y="-1763642"/>
        <a:ext cx="618057" cy="4147988"/>
      </dsp:txXfrm>
    </dsp:sp>
    <dsp:sp modelId="{DCE1F0D5-3DDD-455B-8F75-397C9E81406F}">
      <dsp:nvSpPr>
        <dsp:cNvPr id="0" name=""/>
        <dsp:cNvSpPr/>
      </dsp:nvSpPr>
      <dsp:spPr>
        <a:xfrm rot="5400000">
          <a:off x="-142628" y="885821"/>
          <a:ext cx="950858" cy="665600"/>
        </a:xfrm>
        <a:prstGeom prst="chevron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/>
            <a:t>2</a:t>
          </a:r>
        </a:p>
      </dsp:txBody>
      <dsp:txXfrm rot="5400000">
        <a:off x="-142628" y="885821"/>
        <a:ext cx="950858" cy="665600"/>
      </dsp:txXfrm>
    </dsp:sp>
    <dsp:sp modelId="{C495AEDE-20DD-4580-B43A-7150781F6764}">
      <dsp:nvSpPr>
        <dsp:cNvPr id="0" name=""/>
        <dsp:cNvSpPr/>
      </dsp:nvSpPr>
      <dsp:spPr>
        <a:xfrm rot="5400000">
          <a:off x="2430565" y="-1021772"/>
          <a:ext cx="618057" cy="41479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/>
            <a:t>Factor de Porcentaje Ajustado </a:t>
          </a:r>
          <a:r>
            <a:rPr lang="es-MX" sz="1900" b="1" kern="1200" dirty="0"/>
            <a:t>-2%</a:t>
          </a:r>
        </a:p>
      </dsp:txBody>
      <dsp:txXfrm rot="5400000">
        <a:off x="2430565" y="-1021772"/>
        <a:ext cx="618057" cy="4147988"/>
      </dsp:txXfrm>
    </dsp:sp>
    <dsp:sp modelId="{8C977D24-E248-440E-86FC-271D1CF9E6D4}">
      <dsp:nvSpPr>
        <dsp:cNvPr id="0" name=""/>
        <dsp:cNvSpPr/>
      </dsp:nvSpPr>
      <dsp:spPr>
        <a:xfrm rot="5400000">
          <a:off x="-142628" y="1627691"/>
          <a:ext cx="950858" cy="665600"/>
        </a:xfrm>
        <a:prstGeom prst="chevron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/>
            <a:t>3</a:t>
          </a:r>
        </a:p>
      </dsp:txBody>
      <dsp:txXfrm rot="5400000">
        <a:off x="-142628" y="1627691"/>
        <a:ext cx="950858" cy="665600"/>
      </dsp:txXfrm>
    </dsp:sp>
    <dsp:sp modelId="{647C54BA-112D-41F1-9D34-973967A334C7}">
      <dsp:nvSpPr>
        <dsp:cNvPr id="0" name=""/>
        <dsp:cNvSpPr/>
      </dsp:nvSpPr>
      <dsp:spPr>
        <a:xfrm rot="5400000">
          <a:off x="2430565" y="-279902"/>
          <a:ext cx="618057" cy="41479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/>
            <a:t>Tasa aplicable al Patrimonio Tangible Neto </a:t>
          </a:r>
          <a:r>
            <a:rPr lang="es-MX" sz="1900" b="1" kern="1200" dirty="0"/>
            <a:t>3%</a:t>
          </a:r>
        </a:p>
      </dsp:txBody>
      <dsp:txXfrm rot="5400000">
        <a:off x="2430565" y="-279902"/>
        <a:ext cx="618057" cy="414798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4FC9C3-BF0B-4EC5-BC31-2B10CC8C8536}">
      <dsp:nvSpPr>
        <dsp:cNvPr id="0" name=""/>
        <dsp:cNvSpPr/>
      </dsp:nvSpPr>
      <dsp:spPr>
        <a:xfrm rot="5400000">
          <a:off x="-146721" y="150961"/>
          <a:ext cx="978140" cy="684698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/>
            <a:t>1</a:t>
          </a:r>
        </a:p>
      </dsp:txBody>
      <dsp:txXfrm rot="5400000">
        <a:off x="-146721" y="150961"/>
        <a:ext cx="978140" cy="684698"/>
      </dsp:txXfrm>
    </dsp:sp>
    <dsp:sp modelId="{1AC6AC84-8B82-4F29-8C12-9DFA05B23B55}">
      <dsp:nvSpPr>
        <dsp:cNvPr id="0" name=""/>
        <dsp:cNvSpPr/>
      </dsp:nvSpPr>
      <dsp:spPr>
        <a:xfrm rot="5400000">
          <a:off x="3695740" y="-3006801"/>
          <a:ext cx="636125" cy="6658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000" kern="1200" dirty="0"/>
            <a:t>El </a:t>
          </a:r>
          <a:r>
            <a:rPr lang="es-MX" sz="2000" b="1" kern="1200" dirty="0"/>
            <a:t> </a:t>
          </a:r>
          <a:r>
            <a:rPr lang="es-MX" sz="2000" b="0" kern="1200" dirty="0"/>
            <a:t>Patrimonio Neto Tangible deberá ser de al menos de </a:t>
          </a:r>
          <a:r>
            <a:rPr lang="es-MX" sz="2000" b="1" kern="1200" dirty="0"/>
            <a:t>500 millones de pesos</a:t>
          </a:r>
        </a:p>
      </dsp:txBody>
      <dsp:txXfrm rot="5400000">
        <a:off x="3695740" y="-3006801"/>
        <a:ext cx="636125" cy="6658209"/>
      </dsp:txXfrm>
    </dsp:sp>
    <dsp:sp modelId="{DCE1F0D5-3DDD-455B-8F75-397C9E81406F}">
      <dsp:nvSpPr>
        <dsp:cNvPr id="0" name=""/>
        <dsp:cNvSpPr/>
      </dsp:nvSpPr>
      <dsp:spPr>
        <a:xfrm rot="5400000">
          <a:off x="-146721" y="986690"/>
          <a:ext cx="978140" cy="684698"/>
        </a:xfrm>
        <a:prstGeom prst="chevron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/>
            <a:t>2</a:t>
          </a:r>
        </a:p>
      </dsp:txBody>
      <dsp:txXfrm rot="5400000">
        <a:off x="-146721" y="986690"/>
        <a:ext cx="978140" cy="684698"/>
      </dsp:txXfrm>
    </dsp:sp>
    <dsp:sp modelId="{C495AEDE-20DD-4580-B43A-7150781F6764}">
      <dsp:nvSpPr>
        <dsp:cNvPr id="0" name=""/>
        <dsp:cNvSpPr/>
      </dsp:nvSpPr>
      <dsp:spPr>
        <a:xfrm rot="5400000">
          <a:off x="3695907" y="-2171240"/>
          <a:ext cx="635791" cy="6658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000" kern="1200" dirty="0"/>
            <a:t>La Exposición Permitida sin Garantía Líquida no podrá ser mayor al </a:t>
          </a:r>
          <a:r>
            <a:rPr lang="es-MX" sz="2000" b="1" kern="1200" dirty="0"/>
            <a:t>2% </a:t>
          </a:r>
          <a:r>
            <a:rPr lang="es-MX" sz="2000" kern="1200" dirty="0"/>
            <a:t>de su Patrimonio Neto Tangible</a:t>
          </a:r>
          <a:endParaRPr lang="es-MX" sz="2000" b="1" kern="1200" dirty="0"/>
        </a:p>
      </dsp:txBody>
      <dsp:txXfrm rot="5400000">
        <a:off x="3695907" y="-2171240"/>
        <a:ext cx="635791" cy="6658209"/>
      </dsp:txXfrm>
    </dsp:sp>
    <dsp:sp modelId="{8C977D24-E248-440E-86FC-271D1CF9E6D4}">
      <dsp:nvSpPr>
        <dsp:cNvPr id="0" name=""/>
        <dsp:cNvSpPr/>
      </dsp:nvSpPr>
      <dsp:spPr>
        <a:xfrm rot="5400000">
          <a:off x="-146721" y="1822418"/>
          <a:ext cx="978140" cy="684698"/>
        </a:xfrm>
        <a:prstGeom prst="chevron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bg1">
              <a:lumMod val="6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/>
            <a:t>3</a:t>
          </a:r>
        </a:p>
      </dsp:txBody>
      <dsp:txXfrm rot="5400000">
        <a:off x="-146721" y="1822418"/>
        <a:ext cx="978140" cy="684698"/>
      </dsp:txXfrm>
    </dsp:sp>
    <dsp:sp modelId="{647C54BA-112D-41F1-9D34-973967A334C7}">
      <dsp:nvSpPr>
        <dsp:cNvPr id="0" name=""/>
        <dsp:cNvSpPr/>
      </dsp:nvSpPr>
      <dsp:spPr>
        <a:xfrm rot="5400000">
          <a:off x="3695907" y="-1335511"/>
          <a:ext cx="635791" cy="6658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000" b="0" kern="1200" dirty="0"/>
            <a:t>Evaluación de Métricas para determinar la tasa aplicable</a:t>
          </a:r>
        </a:p>
      </dsp:txBody>
      <dsp:txXfrm rot="5400000">
        <a:off x="3695907" y="-1335511"/>
        <a:ext cx="635791" cy="6658209"/>
      </dsp:txXfrm>
    </dsp:sp>
    <dsp:sp modelId="{0F7662D2-859E-4576-B134-3DEFBB0A172B}">
      <dsp:nvSpPr>
        <dsp:cNvPr id="0" name=""/>
        <dsp:cNvSpPr/>
      </dsp:nvSpPr>
      <dsp:spPr>
        <a:xfrm rot="5400000">
          <a:off x="-146721" y="2843587"/>
          <a:ext cx="978140" cy="684698"/>
        </a:xfrm>
        <a:prstGeom prst="chevron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/>
            <a:t>4</a:t>
          </a:r>
        </a:p>
      </dsp:txBody>
      <dsp:txXfrm rot="5400000">
        <a:off x="-146721" y="2843587"/>
        <a:ext cx="978140" cy="684698"/>
      </dsp:txXfrm>
    </dsp:sp>
    <dsp:sp modelId="{A68A1F1D-54E3-4AE6-88D6-C4AE4F08CC99}">
      <dsp:nvSpPr>
        <dsp:cNvPr id="0" name=""/>
        <dsp:cNvSpPr/>
      </dsp:nvSpPr>
      <dsp:spPr>
        <a:xfrm rot="5400000">
          <a:off x="3510466" y="-314342"/>
          <a:ext cx="1006673" cy="665820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000" kern="1200" dirty="0"/>
            <a:t>La Exposición Permitida sin Garantía Líquida podrá aumentar si el solicitante demuestra contar con una demanda específica </a:t>
          </a:r>
        </a:p>
      </dsp:txBody>
      <dsp:txXfrm rot="5400000">
        <a:off x="3510466" y="-314342"/>
        <a:ext cx="1006673" cy="665820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F00C64-6AD2-479B-9016-55C84A7E9420}">
      <dsp:nvSpPr>
        <dsp:cNvPr id="0" name=""/>
        <dsp:cNvSpPr/>
      </dsp:nvSpPr>
      <dsp:spPr>
        <a:xfrm>
          <a:off x="815" y="386460"/>
          <a:ext cx="3395528" cy="882253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err="1"/>
            <a:t>ERC´s</a:t>
          </a:r>
          <a:endParaRPr lang="es-MX" sz="2000" b="1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/>
            <a:t> distintas a Suministro Básico</a:t>
          </a:r>
        </a:p>
      </dsp:txBody>
      <dsp:txXfrm>
        <a:off x="815" y="386460"/>
        <a:ext cx="3395528" cy="882253"/>
      </dsp:txXfrm>
    </dsp:sp>
    <dsp:sp modelId="{F20CA700-59BA-4C25-9E94-34AFB2FAC23B}">
      <dsp:nvSpPr>
        <dsp:cNvPr id="0" name=""/>
        <dsp:cNvSpPr/>
      </dsp:nvSpPr>
      <dsp:spPr>
        <a:xfrm>
          <a:off x="340368" y="1268713"/>
          <a:ext cx="339145" cy="8775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7586"/>
              </a:lnTo>
              <a:lnTo>
                <a:pt x="339145" y="87758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4C7EE0-01B3-44AF-88F8-BF09F424E3A2}">
      <dsp:nvSpPr>
        <dsp:cNvPr id="0" name=""/>
        <dsp:cNvSpPr/>
      </dsp:nvSpPr>
      <dsp:spPr>
        <a:xfrm>
          <a:off x="679513" y="1705173"/>
          <a:ext cx="2486613" cy="8822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/>
            <a:t>Pueden ofertar una porción de los productos que ofrece comprar Suministro Básico</a:t>
          </a:r>
        </a:p>
      </dsp:txBody>
      <dsp:txXfrm>
        <a:off x="679513" y="1705173"/>
        <a:ext cx="2486613" cy="882253"/>
      </dsp:txXfrm>
    </dsp:sp>
    <dsp:sp modelId="{FADA5538-B7EC-4154-9E4C-1E2D3476DA15}">
      <dsp:nvSpPr>
        <dsp:cNvPr id="0" name=""/>
        <dsp:cNvSpPr/>
      </dsp:nvSpPr>
      <dsp:spPr>
        <a:xfrm>
          <a:off x="340368" y="1268713"/>
          <a:ext cx="339145" cy="1980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80403"/>
              </a:lnTo>
              <a:lnTo>
                <a:pt x="339145" y="19804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951F3B-2398-42E9-A94B-1AEFB7843D47}">
      <dsp:nvSpPr>
        <dsp:cNvPr id="0" name=""/>
        <dsp:cNvSpPr/>
      </dsp:nvSpPr>
      <dsp:spPr>
        <a:xfrm>
          <a:off x="679513" y="2807990"/>
          <a:ext cx="2465566" cy="8822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/>
            <a:t>No deben entregar precios de oferta; se utilizarán los mismos precios fijados por los SSB</a:t>
          </a:r>
        </a:p>
      </dsp:txBody>
      <dsp:txXfrm>
        <a:off x="679513" y="2807990"/>
        <a:ext cx="2465566" cy="882253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ACFD30-CFC7-447D-AD04-C285BE9D101F}">
      <dsp:nvSpPr>
        <dsp:cNvPr id="0" name=""/>
        <dsp:cNvSpPr/>
      </dsp:nvSpPr>
      <dsp:spPr>
        <a:xfrm rot="5400000">
          <a:off x="-133015" y="133108"/>
          <a:ext cx="886767" cy="620737"/>
        </a:xfrm>
        <a:prstGeom prst="chevron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/>
            <a:t>1</a:t>
          </a:r>
        </a:p>
      </dsp:txBody>
      <dsp:txXfrm rot="5400000">
        <a:off x="-133015" y="133108"/>
        <a:ext cx="886767" cy="620737"/>
      </dsp:txXfrm>
    </dsp:sp>
    <dsp:sp modelId="{309A527F-9F71-4720-A480-24A2B5AC66E7}">
      <dsp:nvSpPr>
        <dsp:cNvPr id="0" name=""/>
        <dsp:cNvSpPr/>
      </dsp:nvSpPr>
      <dsp:spPr>
        <a:xfrm rot="5400000">
          <a:off x="2001637" y="-1380806"/>
          <a:ext cx="576398" cy="33381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kern="1200" dirty="0"/>
            <a:t>Servicio de Suministro Básico</a:t>
          </a:r>
        </a:p>
      </dsp:txBody>
      <dsp:txXfrm rot="5400000">
        <a:off x="2001637" y="-1380806"/>
        <a:ext cx="576398" cy="3338198"/>
      </dsp:txXfrm>
    </dsp:sp>
    <dsp:sp modelId="{35FFBF5D-14E9-4B97-863E-45D0346F6CC4}">
      <dsp:nvSpPr>
        <dsp:cNvPr id="0" name=""/>
        <dsp:cNvSpPr/>
      </dsp:nvSpPr>
      <dsp:spPr>
        <a:xfrm rot="5400000">
          <a:off x="-133015" y="833654"/>
          <a:ext cx="886767" cy="620737"/>
        </a:xfrm>
        <a:prstGeom prst="chevron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b="1" kern="1200" dirty="0"/>
            <a:t>2</a:t>
          </a:r>
        </a:p>
      </dsp:txBody>
      <dsp:txXfrm rot="5400000">
        <a:off x="-133015" y="833654"/>
        <a:ext cx="886767" cy="620737"/>
      </dsp:txXfrm>
    </dsp:sp>
    <dsp:sp modelId="{51EFCCA4-E9D4-47EB-9861-088E63968775}">
      <dsp:nvSpPr>
        <dsp:cNvPr id="0" name=""/>
        <dsp:cNvSpPr/>
      </dsp:nvSpPr>
      <dsp:spPr>
        <a:xfrm rot="5400000">
          <a:off x="2001637" y="-680260"/>
          <a:ext cx="576398" cy="33381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700" kern="1200" dirty="0"/>
            <a:t>Entidades Responsables de Carga</a:t>
          </a:r>
        </a:p>
      </dsp:txBody>
      <dsp:txXfrm rot="5400000">
        <a:off x="2001637" y="-680260"/>
        <a:ext cx="576398" cy="3338198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28404F-0607-4963-B4CF-F429759B2015}">
      <dsp:nvSpPr>
        <dsp:cNvPr id="0" name=""/>
        <dsp:cNvSpPr/>
      </dsp:nvSpPr>
      <dsp:spPr>
        <a:xfrm>
          <a:off x="2369958" y="0"/>
          <a:ext cx="3985154" cy="1334093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75000"/>
            <a:alpha val="4500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300" kern="1200" dirty="0">
              <a:solidFill>
                <a:schemeClr val="bg1"/>
              </a:solidFill>
            </a:rPr>
            <a:t>A través de Transacciones Bilaterales de Potencia </a:t>
          </a:r>
        </a:p>
      </dsp:txBody>
      <dsp:txXfrm>
        <a:off x="2369958" y="0"/>
        <a:ext cx="3985154" cy="1334093"/>
      </dsp:txXfrm>
    </dsp:sp>
    <dsp:sp modelId="{34C986E2-40B1-4976-9F5A-E0E9DAA1AE23}">
      <dsp:nvSpPr>
        <dsp:cNvPr id="0" name=""/>
        <dsp:cNvSpPr/>
      </dsp:nvSpPr>
      <dsp:spPr>
        <a:xfrm>
          <a:off x="286811" y="0"/>
          <a:ext cx="2083146" cy="1334093"/>
        </a:xfrm>
        <a:prstGeom prst="roundRect">
          <a:avLst/>
        </a:prstGeom>
        <a:solidFill>
          <a:schemeClr val="tx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cap="small" baseline="0" dirty="0"/>
            <a:t>P</a:t>
          </a:r>
          <a:r>
            <a:rPr lang="es-ES" sz="2800" kern="1200" cap="none" baseline="0" dirty="0"/>
            <a:t>otencia</a:t>
          </a:r>
        </a:p>
      </dsp:txBody>
      <dsp:txXfrm>
        <a:off x="286811" y="0"/>
        <a:ext cx="2083146" cy="1334093"/>
      </dsp:txXfrm>
    </dsp:sp>
    <dsp:sp modelId="{48AC1DB9-E822-4B08-8B23-04E7DBEDD6D3}">
      <dsp:nvSpPr>
        <dsp:cNvPr id="0" name=""/>
        <dsp:cNvSpPr/>
      </dsp:nvSpPr>
      <dsp:spPr>
        <a:xfrm>
          <a:off x="2369958" y="1467502"/>
          <a:ext cx="3985154" cy="133409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75000"/>
            <a:alpha val="4500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300" kern="1200" dirty="0">
              <a:solidFill>
                <a:schemeClr val="bg1"/>
              </a:solidFill>
            </a:rPr>
            <a:t>A través de Transacciones Bilaterales Financieras para energía eléctrica </a:t>
          </a:r>
        </a:p>
      </dsp:txBody>
      <dsp:txXfrm>
        <a:off x="2369958" y="1467502"/>
        <a:ext cx="3985154" cy="1334093"/>
      </dsp:txXfrm>
    </dsp:sp>
    <dsp:sp modelId="{9E7FD47A-F8E7-4CD4-AE7F-FF1E8BADCFAA}">
      <dsp:nvSpPr>
        <dsp:cNvPr id="0" name=""/>
        <dsp:cNvSpPr/>
      </dsp:nvSpPr>
      <dsp:spPr>
        <a:xfrm>
          <a:off x="286811" y="1467502"/>
          <a:ext cx="2083146" cy="1334093"/>
        </a:xfrm>
        <a:prstGeom prst="round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/>
            <a:t>Energía Eléctrica Acumulable</a:t>
          </a:r>
          <a:endParaRPr lang="es-ES" sz="2800" kern="1200" cap="small" baseline="0" dirty="0"/>
        </a:p>
      </dsp:txBody>
      <dsp:txXfrm>
        <a:off x="286811" y="1467502"/>
        <a:ext cx="2083146" cy="1334093"/>
      </dsp:txXfrm>
    </dsp:sp>
    <dsp:sp modelId="{EE1076B9-76F5-4713-A251-FE9BCD73808D}">
      <dsp:nvSpPr>
        <dsp:cNvPr id="0" name=""/>
        <dsp:cNvSpPr/>
      </dsp:nvSpPr>
      <dsp:spPr>
        <a:xfrm>
          <a:off x="2370980" y="2935005"/>
          <a:ext cx="3985154" cy="133409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75000"/>
            <a:alpha val="2600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300" b="0" kern="1200" dirty="0">
              <a:solidFill>
                <a:schemeClr val="tx1"/>
              </a:solidFill>
            </a:rPr>
            <a:t>A</a:t>
          </a:r>
          <a:r>
            <a:rPr lang="es-MX" sz="2300" b="1" kern="1200" dirty="0">
              <a:solidFill>
                <a:schemeClr val="tx1"/>
              </a:solidFill>
            </a:rPr>
            <a:t> </a:t>
          </a:r>
          <a:r>
            <a:rPr lang="es-MX" sz="2300" kern="1200" dirty="0">
              <a:solidFill>
                <a:schemeClr val="tx1"/>
              </a:solidFill>
            </a:rPr>
            <a:t>través de las transacciones de CEL </a:t>
          </a:r>
        </a:p>
      </dsp:txBody>
      <dsp:txXfrm>
        <a:off x="2370980" y="2935005"/>
        <a:ext cx="3985154" cy="1334093"/>
      </dsp:txXfrm>
    </dsp:sp>
    <dsp:sp modelId="{DC1C7E69-9B7C-4C18-A042-AD8A2DCFC916}">
      <dsp:nvSpPr>
        <dsp:cNvPr id="0" name=""/>
        <dsp:cNvSpPr/>
      </dsp:nvSpPr>
      <dsp:spPr>
        <a:xfrm>
          <a:off x="285788" y="2935926"/>
          <a:ext cx="2085192" cy="1332252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kern="1200" dirty="0"/>
            <a:t>Certificados de Energías Limpias</a:t>
          </a:r>
          <a:endParaRPr lang="es-ES" sz="2800" kern="1200" cap="small" baseline="0" dirty="0"/>
        </a:p>
      </dsp:txBody>
      <dsp:txXfrm>
        <a:off x="285788" y="2935926"/>
        <a:ext cx="2085192" cy="13322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7140D451-E543-4752-8A4E-70A13EB84262}" type="datetimeFigureOut">
              <a:rPr lang="es-MX" smtClean="0"/>
              <a:pPr/>
              <a:t>05/04/2017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64" tIns="46582" rIns="93164" bIns="46582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3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BD5B937E-1D19-4D71-8B83-7529C48C1336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3773588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18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4092355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32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4092355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33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4092355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34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4092355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36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1588781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37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955377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858D7-3A23-4B52-99CD-18BF835B1B8D}" type="slidenum">
              <a:rPr lang="es-MX" smtClean="0"/>
              <a:pPr/>
              <a:t>38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564045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94317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55651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3571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4067944" y="332656"/>
            <a:ext cx="4618856" cy="864096"/>
          </a:xfrm>
        </p:spPr>
        <p:txBody>
          <a:bodyPr>
            <a:noAutofit/>
          </a:bodyPr>
          <a:lstStyle>
            <a:lvl1pPr algn="r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</a:defRPr>
            </a:lvl1pPr>
          </a:lstStyle>
          <a:p>
            <a:r>
              <a:rPr lang="es-ES" dirty="0"/>
              <a:t>Titulo de la Diapositiva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79648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1 Título"/>
          <p:cNvSpPr>
            <a:spLocks noGrp="1"/>
          </p:cNvSpPr>
          <p:nvPr>
            <p:ph type="ctrTitle"/>
          </p:nvPr>
        </p:nvSpPr>
        <p:spPr>
          <a:xfrm>
            <a:off x="2411760" y="116634"/>
            <a:ext cx="6480720" cy="749945"/>
          </a:xfrm>
        </p:spPr>
        <p:txBody>
          <a:bodyPr>
            <a:noAutofit/>
          </a:bodyPr>
          <a:lstStyle>
            <a:lvl1pPr>
              <a:defRPr sz="2800">
                <a:latin typeface="Arial Narrow" panose="020B0606020202030204" pitchFamily="34" charset="0"/>
              </a:defRPr>
            </a:lvl1pPr>
          </a:lstStyle>
          <a:p>
            <a:endParaRPr lang="es-MX" dirty="0">
              <a:latin typeface="Soberana Titular" pitchFamily="50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6323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1 Título"/>
          <p:cNvSpPr>
            <a:spLocks noGrp="1"/>
          </p:cNvSpPr>
          <p:nvPr>
            <p:ph type="ctrTitle"/>
          </p:nvPr>
        </p:nvSpPr>
        <p:spPr>
          <a:xfrm>
            <a:off x="2411760" y="116632"/>
            <a:ext cx="6480720" cy="749945"/>
          </a:xfrm>
        </p:spPr>
        <p:txBody>
          <a:bodyPr>
            <a:noAutofit/>
          </a:bodyPr>
          <a:lstStyle>
            <a:lvl1pPr>
              <a:defRPr sz="2800">
                <a:latin typeface="Arial Narrow" panose="020B0606020202030204" pitchFamily="34" charset="0"/>
              </a:defRPr>
            </a:lvl1pPr>
          </a:lstStyle>
          <a:p>
            <a:endParaRPr lang="es-MX" dirty="0">
              <a:latin typeface="Soberana Titular" pitchFamily="50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1" y="152398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17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57017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8976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0261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5305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0870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594222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88344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68234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0D205-C991-406C-B6C7-120F51257457}" type="slidenum">
              <a:rPr lang="es-MX" smtClean="0"/>
              <a:pPr/>
              <a:t>‹Nº›</a:t>
            </a:fld>
            <a:endParaRPr lang="es-MX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0" t="15442" r="5249" b="15608"/>
          <a:stretch/>
        </p:blipFill>
        <p:spPr bwMode="auto">
          <a:xfrm>
            <a:off x="228602" y="152400"/>
            <a:ext cx="2024743" cy="653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88351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55" r:id="rId13"/>
    <p:sldLayoutId id="2147483675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image" Target="../media/image32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diagramLayout" Target="../diagrams/layout15.xml"/><Relationship Id="rId7" Type="http://schemas.openxmlformats.org/officeDocument/2006/relationships/image" Target="../media/image33.emf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Relationship Id="rId9" Type="http://schemas.openxmlformats.org/officeDocument/2006/relationships/image" Target="../media/image3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image" Target="../media/image36.emf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37.emf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38.emf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39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40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gif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diagramLayout" Target="../diagrams/layout24.xml"/><Relationship Id="rId7" Type="http://schemas.openxmlformats.org/officeDocument/2006/relationships/image" Target="../media/image42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10" Type="http://schemas.openxmlformats.org/officeDocument/2006/relationships/image" Target="../media/image45.png"/><Relationship Id="rId4" Type="http://schemas.openxmlformats.org/officeDocument/2006/relationships/diagramQuickStyle" Target="../diagrams/quickStyle24.xml"/><Relationship Id="rId9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5.xml"/><Relationship Id="rId11" Type="http://schemas.openxmlformats.org/officeDocument/2006/relationships/image" Target="../media/image49.png"/><Relationship Id="rId5" Type="http://schemas.openxmlformats.org/officeDocument/2006/relationships/diagramQuickStyle" Target="../diagrams/quickStyle25.xml"/><Relationship Id="rId10" Type="http://schemas.openxmlformats.org/officeDocument/2006/relationships/image" Target="../media/image48.png"/><Relationship Id="rId4" Type="http://schemas.openxmlformats.org/officeDocument/2006/relationships/diagramLayout" Target="../diagrams/layout25.xml"/><Relationship Id="rId9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50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2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3.svg"/><Relationship Id="rId9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0.png"/><Relationship Id="rId3" Type="http://schemas.openxmlformats.org/officeDocument/2006/relationships/image" Target="../media/image14.png"/><Relationship Id="rId7" Type="http://schemas.openxmlformats.org/officeDocument/2006/relationships/image" Target="../media/image5.jpeg"/><Relationship Id="rId12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11" Type="http://schemas.openxmlformats.org/officeDocument/2006/relationships/image" Target="../media/image8.png"/><Relationship Id="rId5" Type="http://schemas.openxmlformats.org/officeDocument/2006/relationships/image" Target="../media/image16.png"/><Relationship Id="rId10" Type="http://schemas.openxmlformats.org/officeDocument/2006/relationships/image" Target="../media/image9.png"/><Relationship Id="rId4" Type="http://schemas.openxmlformats.org/officeDocument/2006/relationships/image" Target="../media/image15.png"/><Relationship Id="rId9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22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21.png"/><Relationship Id="rId2" Type="http://schemas.openxmlformats.org/officeDocument/2006/relationships/diagramData" Target="../diagrams/data1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image" Target="../media/image24.png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23966" y="3281317"/>
            <a:ext cx="8105485" cy="1181993"/>
          </a:xfrm>
        </p:spPr>
        <p:txBody>
          <a:bodyPr>
            <a:noAutofit/>
          </a:bodyPr>
          <a:lstStyle/>
          <a:p>
            <a:r>
              <a:rPr lang="es-ES_tradnl" sz="3600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charset="0"/>
                <a:cs typeface="Tahoma" charset="0"/>
              </a:rPr>
              <a:t>Guía Operativa de la Cámara de Compensación para las </a:t>
            </a:r>
            <a:br>
              <a:rPr lang="es-ES_tradnl" sz="3600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charset="0"/>
                <a:cs typeface="Tahoma" charset="0"/>
              </a:rPr>
            </a:br>
            <a:r>
              <a:rPr lang="es-ES_tradnl" sz="3600" b="1" cap="small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Tahoma" charset="0"/>
                <a:cs typeface="Tahoma" charset="0"/>
              </a:rPr>
              <a:t>Subastas de Largo Plazo </a:t>
            </a:r>
            <a:r>
              <a:rPr lang="es-ES_tradnl" sz="3600" b="1" dirty="0">
                <a:latin typeface="+mn-lt"/>
                <a:ea typeface="Tahoma" charset="0"/>
                <a:cs typeface="Tahoma" charset="0"/>
              </a:rPr>
              <a:t/>
            </a:r>
            <a:br>
              <a:rPr lang="es-ES_tradnl" sz="3600" b="1" dirty="0">
                <a:latin typeface="+mn-lt"/>
                <a:ea typeface="Tahoma" charset="0"/>
                <a:cs typeface="Tahoma" charset="0"/>
              </a:rPr>
            </a:br>
            <a:endParaRPr lang="es-ES" sz="2400" b="1" i="1" dirty="0"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432134" y="5990560"/>
            <a:ext cx="4171538" cy="504056"/>
          </a:xfrm>
        </p:spPr>
        <p:txBody>
          <a:bodyPr anchor="ctr">
            <a:normAutofit/>
          </a:bodyPr>
          <a:lstStyle/>
          <a:p>
            <a:pPr algn="r"/>
            <a:r>
              <a:rPr lang="es-ES_tradnl" sz="1100" dirty="0">
                <a:ea typeface="Tahoma" charset="0"/>
                <a:cs typeface="Tahoma" charset="0"/>
              </a:rPr>
              <a:t>Ciudad de México, a 05 de abril de 2017</a:t>
            </a:r>
            <a:endParaRPr lang="es-ES" sz="1100" dirty="0">
              <a:ea typeface="Tahoma" charset="0"/>
              <a:cs typeface="Tahoma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1</a:t>
            </a:fld>
            <a:endParaRPr lang="es-MX"/>
          </a:p>
        </p:txBody>
      </p:sp>
      <p:sp>
        <p:nvSpPr>
          <p:cNvPr id="5" name="CuadroTexto 4"/>
          <p:cNvSpPr txBox="1"/>
          <p:nvPr/>
        </p:nvSpPr>
        <p:spPr>
          <a:xfrm>
            <a:off x="1200150" y="4661807"/>
            <a:ext cx="6988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Dudas sobre esta presentación o sobre la Guía Operativa, favor de dirigirlas a </a:t>
            </a:r>
            <a:r>
              <a:rPr lang="es-MX" b="1" dirty="0"/>
              <a:t>jorge.echaniz@cenace.gob.mx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51871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64 Conector recto"/>
          <p:cNvCxnSpPr>
            <a:stCxn id="34" idx="0"/>
            <a:endCxn id="33" idx="0"/>
          </p:cNvCxnSpPr>
          <p:nvPr/>
        </p:nvCxnSpPr>
        <p:spPr>
          <a:xfrm rot="16200000" flipH="1" flipV="1">
            <a:off x="2062569" y="3583015"/>
            <a:ext cx="2774630" cy="12960"/>
          </a:xfrm>
          <a:prstGeom prst="line">
            <a:avLst/>
          </a:prstGeom>
          <a:ln w="19050">
            <a:solidFill>
              <a:srgbClr val="FF5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grpSp>
        <p:nvGrpSpPr>
          <p:cNvPr id="2" name="25 Grupo"/>
          <p:cNvGrpSpPr/>
          <p:nvPr/>
        </p:nvGrpSpPr>
        <p:grpSpPr>
          <a:xfrm>
            <a:off x="106680" y="2488582"/>
            <a:ext cx="1945958" cy="2047875"/>
            <a:chOff x="-18496" y="2009775"/>
            <a:chExt cx="2540000" cy="2266951"/>
          </a:xfrm>
        </p:grpSpPr>
        <p:sp>
          <p:nvSpPr>
            <p:cNvPr id="10" name="Rectángulo 6"/>
            <p:cNvSpPr/>
            <p:nvPr/>
          </p:nvSpPr>
          <p:spPr>
            <a:xfrm>
              <a:off x="-18496" y="2009775"/>
              <a:ext cx="2540000" cy="495300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/>
                <a:t>Evaluación de Métricas Financieras</a:t>
              </a:r>
            </a:p>
            <a:p>
              <a:pPr algn="ctr"/>
              <a:r>
                <a:rPr lang="es-MX" sz="1100" dirty="0"/>
                <a:t>(Componentes)</a:t>
              </a:r>
            </a:p>
          </p:txBody>
        </p:sp>
        <p:sp>
          <p:nvSpPr>
            <p:cNvPr id="20" name="Rectángulo 6"/>
            <p:cNvSpPr/>
            <p:nvPr/>
          </p:nvSpPr>
          <p:spPr>
            <a:xfrm>
              <a:off x="0" y="2568575"/>
              <a:ext cx="1473200" cy="49530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/>
                <a:t>Liquidez (30%)</a:t>
              </a:r>
            </a:p>
          </p:txBody>
        </p:sp>
        <p:sp>
          <p:nvSpPr>
            <p:cNvPr id="21" name="Rectángulo 6"/>
            <p:cNvSpPr/>
            <p:nvPr/>
          </p:nvSpPr>
          <p:spPr>
            <a:xfrm>
              <a:off x="0" y="3127375"/>
              <a:ext cx="1473200" cy="49530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/>
                <a:t>Apalancamiento (20%)</a:t>
              </a:r>
            </a:p>
          </p:txBody>
        </p:sp>
        <p:sp>
          <p:nvSpPr>
            <p:cNvPr id="22" name="Rectángulo 6"/>
            <p:cNvSpPr/>
            <p:nvPr/>
          </p:nvSpPr>
          <p:spPr>
            <a:xfrm>
              <a:off x="0" y="3686175"/>
              <a:ext cx="1473200" cy="49530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/>
                <a:t>Rendimiento (50%)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86816" y="2578100"/>
              <a:ext cx="1022238" cy="50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4992" t="7447" r="6657" b="6383"/>
            <a:stretch>
              <a:fillRect/>
            </a:stretch>
          </p:blipFill>
          <p:spPr bwMode="auto">
            <a:xfrm>
              <a:off x="1485900" y="3130550"/>
              <a:ext cx="1016000" cy="48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81139" y="3667126"/>
              <a:ext cx="995361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2" name="31 Abrir llave"/>
          <p:cNvSpPr/>
          <p:nvPr/>
        </p:nvSpPr>
        <p:spPr>
          <a:xfrm>
            <a:off x="2149738" y="2157785"/>
            <a:ext cx="290946" cy="2757115"/>
          </a:xfrm>
          <a:prstGeom prst="leftBrace">
            <a:avLst>
              <a:gd name="adj1" fmla="val 0"/>
              <a:gd name="adj2" fmla="val 50000"/>
            </a:avLst>
          </a:prstGeom>
          <a:ln w="254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grpSp>
        <p:nvGrpSpPr>
          <p:cNvPr id="3" name="46 Grupo"/>
          <p:cNvGrpSpPr/>
          <p:nvPr/>
        </p:nvGrpSpPr>
        <p:grpSpPr>
          <a:xfrm>
            <a:off x="2336339" y="2202180"/>
            <a:ext cx="2215399" cy="2994473"/>
            <a:chOff x="3091295" y="2025582"/>
            <a:chExt cx="2215399" cy="2854557"/>
          </a:xfrm>
        </p:grpSpPr>
        <p:sp>
          <p:nvSpPr>
            <p:cNvPr id="33" name="Rectángulo 6"/>
            <p:cNvSpPr/>
            <p:nvPr/>
          </p:nvSpPr>
          <p:spPr>
            <a:xfrm>
              <a:off x="3091295" y="4670567"/>
              <a:ext cx="2214129" cy="209572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Indicadores Financieros</a:t>
              </a:r>
            </a:p>
          </p:txBody>
        </p:sp>
        <p:sp>
          <p:nvSpPr>
            <p:cNvPr id="34" name="Rectángulo 6"/>
            <p:cNvSpPr/>
            <p:nvPr/>
          </p:nvSpPr>
          <p:spPr>
            <a:xfrm>
              <a:off x="3119120" y="2025582"/>
              <a:ext cx="2184400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EBITDA/Gasto de intereses</a:t>
              </a:r>
            </a:p>
          </p:txBody>
        </p:sp>
        <p:sp>
          <p:nvSpPr>
            <p:cNvPr id="35" name="Rectángulo 6"/>
            <p:cNvSpPr/>
            <p:nvPr/>
          </p:nvSpPr>
          <p:spPr>
            <a:xfrm>
              <a:off x="3119119" y="2263707"/>
              <a:ext cx="2187575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Flujo de caja/Deuda total</a:t>
              </a:r>
            </a:p>
          </p:txBody>
        </p:sp>
        <p:sp>
          <p:nvSpPr>
            <p:cNvPr id="36" name="Rectángulo 6"/>
            <p:cNvSpPr/>
            <p:nvPr/>
          </p:nvSpPr>
          <p:spPr>
            <a:xfrm>
              <a:off x="3114674" y="2509096"/>
              <a:ext cx="2181225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Ratio Rápido</a:t>
              </a:r>
            </a:p>
          </p:txBody>
        </p:sp>
        <p:sp>
          <p:nvSpPr>
            <p:cNvPr id="37" name="Rectángulo 6"/>
            <p:cNvSpPr/>
            <p:nvPr/>
          </p:nvSpPr>
          <p:spPr>
            <a:xfrm>
              <a:off x="3114675" y="2747221"/>
              <a:ext cx="2181225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Deuda CP/Deuda total</a:t>
              </a:r>
            </a:p>
          </p:txBody>
        </p:sp>
        <p:sp>
          <p:nvSpPr>
            <p:cNvPr id="39" name="Rectángulo 6"/>
            <p:cNvSpPr/>
            <p:nvPr/>
          </p:nvSpPr>
          <p:spPr>
            <a:xfrm>
              <a:off x="3114676" y="2985346"/>
              <a:ext cx="2178050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Deuda Neta/Activos Fijos</a:t>
              </a:r>
            </a:p>
          </p:txBody>
        </p:sp>
        <p:sp>
          <p:nvSpPr>
            <p:cNvPr id="40" name="Rectángulo 6"/>
            <p:cNvSpPr/>
            <p:nvPr/>
          </p:nvSpPr>
          <p:spPr>
            <a:xfrm>
              <a:off x="3111500" y="3221210"/>
              <a:ext cx="2184399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Patrimonio Neto Tangible(PNT)</a:t>
              </a:r>
            </a:p>
          </p:txBody>
        </p:sp>
        <p:sp>
          <p:nvSpPr>
            <p:cNvPr id="41" name="Rectángulo 6"/>
            <p:cNvSpPr/>
            <p:nvPr/>
          </p:nvSpPr>
          <p:spPr>
            <a:xfrm>
              <a:off x="3111499" y="3458902"/>
              <a:ext cx="2184401" cy="172015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Deuda/PNT</a:t>
              </a:r>
            </a:p>
          </p:txBody>
        </p:sp>
        <p:sp>
          <p:nvSpPr>
            <p:cNvPr id="42" name="Rectángulo 6"/>
            <p:cNvSpPr/>
            <p:nvPr/>
          </p:nvSpPr>
          <p:spPr>
            <a:xfrm>
              <a:off x="3114675" y="3663449"/>
              <a:ext cx="2178050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Rentabilidad de ventas (%)</a:t>
              </a:r>
            </a:p>
          </p:txBody>
        </p:sp>
        <p:sp>
          <p:nvSpPr>
            <p:cNvPr id="44" name="Rectángulo 6"/>
            <p:cNvSpPr/>
            <p:nvPr/>
          </p:nvSpPr>
          <p:spPr>
            <a:xfrm>
              <a:off x="3114674" y="4131088"/>
              <a:ext cx="2181226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Margen Operativo (%)</a:t>
              </a:r>
            </a:p>
          </p:txBody>
        </p:sp>
        <p:sp>
          <p:nvSpPr>
            <p:cNvPr id="45" name="Rectángulo 6"/>
            <p:cNvSpPr/>
            <p:nvPr/>
          </p:nvSpPr>
          <p:spPr>
            <a:xfrm>
              <a:off x="3111500" y="3895224"/>
              <a:ext cx="2178050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Retorno Sobre Activos (ROA) %</a:t>
              </a:r>
            </a:p>
          </p:txBody>
        </p:sp>
        <p:sp>
          <p:nvSpPr>
            <p:cNvPr id="46" name="Rectángulo 6"/>
            <p:cNvSpPr/>
            <p:nvPr/>
          </p:nvSpPr>
          <p:spPr>
            <a:xfrm>
              <a:off x="3114675" y="4373302"/>
              <a:ext cx="2184400" cy="20957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Retorno Sobre Capital (ROE)</a:t>
              </a:r>
            </a:p>
          </p:txBody>
        </p:sp>
      </p:grpSp>
      <p:graphicFrame>
        <p:nvGraphicFramePr>
          <p:cNvPr id="51" name="50 Tabla"/>
          <p:cNvGraphicFramePr>
            <a:graphicFrameLocks noGrp="1"/>
          </p:cNvGraphicFramePr>
          <p:nvPr/>
        </p:nvGraphicFramePr>
        <p:xfrm>
          <a:off x="4763483" y="1949354"/>
          <a:ext cx="4212241" cy="4520385"/>
        </p:xfrm>
        <a:graphic>
          <a:graphicData uri="http://schemas.openxmlformats.org/drawingml/2006/table">
            <a:tbl>
              <a:tblPr firstCol="1"/>
              <a:tblGrid>
                <a:gridCol w="16340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4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1154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383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141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48538"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Liquidez (30%)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Valor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Rango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Peso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Calificación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0" indent="92075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EBITDA / Costo de Deuda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4.7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3.14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0.79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7076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Flujo de Caja /Servicio de deuda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1.93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3.69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1.29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Flujo de Caja/ Deuda Total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3.66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1.1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Ratio Rápido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5.72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0.57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5965"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3.75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Apalancamiento (20%)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Valor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Rango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Peso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Calificación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Deuda/Capital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0.54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1.4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7076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Deuda Corto plazo / Deuda total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3.07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0.46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Deuda / Activos fijos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0.47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2.84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0.71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Deuda/ TNW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1.21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3.21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0.8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55965"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3.37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Rendimiento (50%)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Valor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Rango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Peso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Calificación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Retorno de Ventas %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5.74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3.75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0.94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ROA %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1.82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5.16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1.29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Margen Operativo %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13.1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3.41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0.85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marL="92075" indent="0" algn="l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ROE %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5.78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2.84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0.71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155965"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3.79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356491"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Peso</a:t>
                      </a:r>
                    </a:p>
                  </a:txBody>
                  <a:tcPr marL="7427" marR="7427" marT="7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Calificación</a:t>
                      </a:r>
                    </a:p>
                  </a:txBody>
                  <a:tcPr marL="7427" marR="7427" marT="74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Calificación del grupo</a:t>
                      </a:r>
                    </a:p>
                  </a:txBody>
                  <a:tcPr marL="7427" marR="7427" marT="74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Liquidez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3.75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1.13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Apalancamiento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3.37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0.67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48538"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Rendimiento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10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3.79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1.9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  <a:tr h="268854"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Calificación Cuantitativa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3.7</a:t>
                      </a:r>
                    </a:p>
                  </a:txBody>
                  <a:tcPr marL="7427" marR="7427" marT="7427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8" name="Rectángulo 6"/>
          <p:cNvSpPr/>
          <p:nvPr/>
        </p:nvSpPr>
        <p:spPr>
          <a:xfrm>
            <a:off x="2305050" y="5794931"/>
            <a:ext cx="2352964" cy="5599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Información de estados financieros entregados a la Cámara Compensación</a:t>
            </a:r>
          </a:p>
        </p:txBody>
      </p:sp>
      <p:sp>
        <p:nvSpPr>
          <p:cNvPr id="63" name="62 Flecha abajo"/>
          <p:cNvSpPr/>
          <p:nvPr/>
        </p:nvSpPr>
        <p:spPr>
          <a:xfrm>
            <a:off x="3286125" y="5276850"/>
            <a:ext cx="304800" cy="457200"/>
          </a:xfrm>
          <a:prstGeom prst="down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38" name="37 Rectángulo"/>
          <p:cNvSpPr/>
          <p:nvPr/>
        </p:nvSpPr>
        <p:spPr>
          <a:xfrm>
            <a:off x="7381875" y="6134100"/>
            <a:ext cx="1590675" cy="342900"/>
          </a:xfrm>
          <a:prstGeom prst="rect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7" name="4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16" name="15 Grupo"/>
          <p:cNvGrpSpPr/>
          <p:nvPr/>
        </p:nvGrpSpPr>
        <p:grpSpPr>
          <a:xfrm>
            <a:off x="152404" y="1918897"/>
            <a:ext cx="3144977" cy="803480"/>
            <a:chOff x="770465" y="3013413"/>
            <a:chExt cx="2264594" cy="803480"/>
          </a:xfrm>
        </p:grpSpPr>
        <p:sp>
          <p:nvSpPr>
            <p:cNvPr id="17" name="16 Rectángulo redondeado"/>
            <p:cNvSpPr/>
            <p:nvPr/>
          </p:nvSpPr>
          <p:spPr>
            <a:xfrm>
              <a:off x="770465" y="3013413"/>
              <a:ext cx="2264594" cy="80348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17 Rectángulo"/>
            <p:cNvSpPr/>
            <p:nvPr/>
          </p:nvSpPr>
          <p:spPr>
            <a:xfrm>
              <a:off x="793998" y="3036946"/>
              <a:ext cx="2217528" cy="7564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2385" tIns="21590" rIns="32385" bIns="2159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700" b="1" kern="1200" dirty="0"/>
                <a:t>Ajuste de la Evaluación Crediticia  por la Evaluación de Métricas</a:t>
              </a:r>
            </a:p>
          </p:txBody>
        </p:sp>
      </p:grpSp>
      <p:graphicFrame>
        <p:nvGraphicFramePr>
          <p:cNvPr id="19" name="18 Tabla"/>
          <p:cNvGraphicFramePr>
            <a:graphicFrameLocks noGrp="1"/>
          </p:cNvGraphicFramePr>
          <p:nvPr/>
        </p:nvGraphicFramePr>
        <p:xfrm>
          <a:off x="373208" y="3494116"/>
          <a:ext cx="2893867" cy="2509520"/>
        </p:xfrm>
        <a:graphic>
          <a:graphicData uri="http://schemas.openxmlformats.org/drawingml/2006/table">
            <a:tbl>
              <a:tblPr firstRow="1">
                <a:tableStyleId>{5FD0F851-EC5A-4D38-B0AD-8093EC10F338}</a:tableStyleId>
              </a:tblPr>
              <a:tblGrid>
                <a:gridCol w="150639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874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403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70"/>
                        </a:lnSpc>
                        <a:spcAft>
                          <a:spcPts val="0"/>
                        </a:spcAft>
                      </a:pPr>
                      <a:r>
                        <a:rPr lang="es-MX" sz="1100" dirty="0"/>
                        <a:t>Puntuación de crédito compuesta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70"/>
                        </a:lnSpc>
                        <a:spcBef>
                          <a:spcPts val="345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/>
                        <a:t>Contraparte</a:t>
                      </a:r>
                      <a:endParaRPr lang="es-MX" sz="1100" dirty="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1.00 to 1.66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5.0%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1.67 to 2.00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4.0%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2.01 to 2.33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3.0% 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2.34 to 2.66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0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2.0%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2.67 to 3.00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1.0%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3.01 to 3.33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0.0%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3.34 to 3.66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-1.0%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/>
                        <a:t>3.67 to 4.00</a:t>
                      </a:r>
                      <a:endParaRPr lang="es-MX" sz="1100" b="1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/>
                        <a:t>-2.0%</a:t>
                      </a:r>
                      <a:endParaRPr lang="es-MX" sz="1100" b="1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/>
                        <a:t>4.01 to 4.33</a:t>
                      </a:r>
                      <a:endParaRPr lang="es-MX" sz="1100" b="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b="0" dirty="0"/>
                        <a:t>-3.0%</a:t>
                      </a:r>
                      <a:endParaRPr lang="es-MX" sz="1100" b="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4.34 to 4.66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-4.0%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4.67 to 5.00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/>
                        <a:t>-5.0%</a:t>
                      </a:r>
                      <a:endParaRPr lang="es-MX" sz="11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7330"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5.01 to 6.00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225" marR="59690" algn="ctr">
                        <a:lnSpc>
                          <a:spcPts val="1315"/>
                        </a:lnSpc>
                        <a:spcAft>
                          <a:spcPts val="0"/>
                        </a:spcAft>
                      </a:pPr>
                      <a:r>
                        <a:rPr lang="en-US" sz="1100" dirty="0"/>
                        <a:t>-6.0%</a:t>
                      </a:r>
                      <a:endParaRPr lang="es-MX" sz="11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2" name="21 Grupo"/>
          <p:cNvGrpSpPr/>
          <p:nvPr/>
        </p:nvGrpSpPr>
        <p:grpSpPr>
          <a:xfrm>
            <a:off x="352425" y="6115050"/>
            <a:ext cx="2609850" cy="342900"/>
            <a:chOff x="371475" y="3076575"/>
            <a:chExt cx="2038350" cy="342900"/>
          </a:xfrm>
        </p:grpSpPr>
        <p:sp>
          <p:nvSpPr>
            <p:cNvPr id="20" name="19 Rectángulo"/>
            <p:cNvSpPr/>
            <p:nvPr/>
          </p:nvSpPr>
          <p:spPr>
            <a:xfrm>
              <a:off x="371475" y="3076575"/>
              <a:ext cx="2038350" cy="3429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sz="1200" b="1" dirty="0">
                  <a:solidFill>
                    <a:schemeClr val="tx1"/>
                  </a:solidFill>
                </a:rPr>
                <a:t>Calificación de la </a:t>
              </a:r>
            </a:p>
            <a:p>
              <a:r>
                <a:rPr lang="es-MX" sz="1200" b="1" dirty="0">
                  <a:solidFill>
                    <a:schemeClr val="tx1"/>
                  </a:solidFill>
                </a:rPr>
                <a:t>evaluación Métrica</a:t>
              </a:r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1800225" y="3095625"/>
              <a:ext cx="54292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3.7</a:t>
              </a:r>
            </a:p>
          </p:txBody>
        </p:sp>
      </p:grpSp>
      <p:sp>
        <p:nvSpPr>
          <p:cNvPr id="24" name="23 Rectángulo"/>
          <p:cNvSpPr/>
          <p:nvPr/>
        </p:nvSpPr>
        <p:spPr>
          <a:xfrm>
            <a:off x="419100" y="5076824"/>
            <a:ext cx="2371725" cy="200025"/>
          </a:xfrm>
          <a:prstGeom prst="rect">
            <a:avLst/>
          </a:prstGeom>
          <a:noFill/>
          <a:ln w="254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sz="1200" b="1" dirty="0">
              <a:solidFill>
                <a:schemeClr val="tx1"/>
              </a:solidFill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200025" y="2924175"/>
            <a:ext cx="3019425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400" b="1" dirty="0"/>
              <a:t>La tasa obtenida de la Evaluación se ajusta de acuerdo a la siguiente tabla:</a:t>
            </a:r>
          </a:p>
        </p:txBody>
      </p:sp>
      <p:graphicFrame>
        <p:nvGraphicFramePr>
          <p:cNvPr id="33" name="32 Diagrama"/>
          <p:cNvGraphicFramePr/>
          <p:nvPr/>
        </p:nvGraphicFramePr>
        <p:xfrm>
          <a:off x="3914775" y="2147456"/>
          <a:ext cx="4813589" cy="24372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33 Rectángulo"/>
          <p:cNvSpPr/>
          <p:nvPr/>
        </p:nvSpPr>
        <p:spPr>
          <a:xfrm>
            <a:off x="3878586" y="4666386"/>
            <a:ext cx="4827264" cy="646331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MX" sz="1200" b="1" dirty="0"/>
              <a:t>Patrimonio Neto Tangible (TNW): $5,000 </a:t>
            </a:r>
            <a:r>
              <a:rPr lang="es-MX" sz="1200" b="1" dirty="0" err="1"/>
              <a:t>mdp</a:t>
            </a:r>
            <a:endParaRPr lang="es-MX" sz="1200" b="1" dirty="0"/>
          </a:p>
          <a:p>
            <a:pPr lvl="0"/>
            <a:r>
              <a:rPr lang="es-MX" sz="1200" b="1" dirty="0"/>
              <a:t>Tasa aplicable: 3%</a:t>
            </a:r>
          </a:p>
          <a:p>
            <a:r>
              <a:rPr lang="es-MX" sz="1200" b="1" dirty="0"/>
              <a:t>Exposición Permitida sin Garantía: (3%)X(5,000 </a:t>
            </a:r>
            <a:r>
              <a:rPr lang="es-MX" sz="1200" b="1" dirty="0" err="1"/>
              <a:t>mdp</a:t>
            </a:r>
            <a:r>
              <a:rPr lang="es-MX" sz="1200" b="1" dirty="0"/>
              <a:t>)=150 </a:t>
            </a:r>
            <a:r>
              <a:rPr lang="es-MX" sz="1200" b="1" dirty="0" err="1"/>
              <a:t>mdp</a:t>
            </a:r>
            <a:endParaRPr lang="es-MX" sz="1200" b="1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11</a:t>
            </a:fld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3886200" y="5664200"/>
            <a:ext cx="4851400" cy="338554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MX" sz="1600" b="1" dirty="0"/>
              <a:t>Máximo de Exposición Permitida sin Garantía: 500 </a:t>
            </a:r>
            <a:r>
              <a:rPr lang="es-MX" sz="1600" b="1" dirty="0" err="1"/>
              <a:t>mdp</a:t>
            </a: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3" name="32 Diagrama"/>
          <p:cNvGraphicFramePr/>
          <p:nvPr/>
        </p:nvGraphicFramePr>
        <p:xfrm>
          <a:off x="1122219" y="2486025"/>
          <a:ext cx="7342908" cy="3679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Rectángulo 6"/>
          <p:cNvSpPr/>
          <p:nvPr/>
        </p:nvSpPr>
        <p:spPr>
          <a:xfrm>
            <a:off x="80140" y="1832437"/>
            <a:ext cx="4025135" cy="529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>
                <a:solidFill>
                  <a:schemeClr val="accent5">
                    <a:lumMod val="75000"/>
                  </a:schemeClr>
                </a:solidFill>
              </a:rPr>
              <a:t>Entidades SIN Calificación de grado de Inversión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Ofertas de Compra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Subasta de Largo Plazo</a:t>
            </a:r>
          </a:p>
        </p:txBody>
      </p:sp>
      <p:graphicFrame>
        <p:nvGraphicFramePr>
          <p:cNvPr id="26" name="25 Diagrama"/>
          <p:cNvGraphicFramePr/>
          <p:nvPr/>
        </p:nvGraphicFramePr>
        <p:xfrm>
          <a:off x="474363" y="1517650"/>
          <a:ext cx="3396344" cy="429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28" name="27 Conector recto"/>
          <p:cNvCxnSpPr/>
          <p:nvPr/>
        </p:nvCxnSpPr>
        <p:spPr>
          <a:xfrm>
            <a:off x="4335310" y="1879600"/>
            <a:ext cx="0" cy="497840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28 Grupo"/>
          <p:cNvGrpSpPr/>
          <p:nvPr/>
        </p:nvGrpSpPr>
        <p:grpSpPr>
          <a:xfrm>
            <a:off x="4942029" y="1886387"/>
            <a:ext cx="3800189" cy="884522"/>
            <a:chOff x="142419" y="332"/>
            <a:chExt cx="3111504" cy="80845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0" name="29 Rectángulo redondeado"/>
            <p:cNvSpPr/>
            <p:nvPr/>
          </p:nvSpPr>
          <p:spPr>
            <a:xfrm>
              <a:off x="142419" y="332"/>
              <a:ext cx="3111504" cy="808455"/>
            </a:xfrm>
            <a:prstGeom prst="roundRect">
              <a:avLst>
                <a:gd name="adj" fmla="val 1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30 Rectángulo"/>
            <p:cNvSpPr/>
            <p:nvPr/>
          </p:nvSpPr>
          <p:spPr>
            <a:xfrm>
              <a:off x="166098" y="24011"/>
              <a:ext cx="3064146" cy="76109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000" b="1" dirty="0"/>
                <a:t>Ofertas de Compra</a:t>
              </a:r>
              <a:endParaRPr lang="es-MX" sz="2000" b="1" kern="1200" dirty="0"/>
            </a:p>
          </p:txBody>
        </p:sp>
      </p:grpSp>
      <p:graphicFrame>
        <p:nvGraphicFramePr>
          <p:cNvPr id="34" name="33 Diagrama"/>
          <p:cNvGraphicFramePr/>
          <p:nvPr/>
        </p:nvGraphicFramePr>
        <p:xfrm>
          <a:off x="4838700" y="2916385"/>
          <a:ext cx="3958936" cy="1587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7" name="36 Rectángulo"/>
          <p:cNvSpPr/>
          <p:nvPr/>
        </p:nvSpPr>
        <p:spPr>
          <a:xfrm>
            <a:off x="4433454" y="4567385"/>
            <a:ext cx="4531591" cy="19558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0" vert="horz" wrap="square" lIns="38100" tIns="25400" rIns="38100" bIns="25400" numCol="1" spcCol="1270" anchor="ctr" anchorCtr="0">
            <a:noAutofit/>
          </a:bodyPr>
          <a:lstStyle/>
          <a:p>
            <a:pPr lvl="0" algn="just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Ø"/>
            </a:pPr>
            <a:r>
              <a:rPr lang="es-MX" sz="1500" dirty="0"/>
              <a:t>Las Ofertas de Compra de las ERC se presentan en función de precios, cantidades y parámetros de SSB</a:t>
            </a:r>
          </a:p>
          <a:p>
            <a:pPr lvl="0" algn="just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Ø"/>
            </a:pPr>
            <a:r>
              <a:rPr lang="es-MX" sz="1500" kern="1200" dirty="0"/>
              <a:t>Las cantidades demandadas son un porcentaje de SSB</a:t>
            </a:r>
          </a:p>
          <a:p>
            <a:pPr lvl="0" algn="just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Ø"/>
            </a:pPr>
            <a:r>
              <a:rPr lang="es-MX" sz="1500" dirty="0"/>
              <a:t>Las </a:t>
            </a:r>
            <a:r>
              <a:rPr lang="es-MX" sz="1500" dirty="0" err="1"/>
              <a:t>ERC´s</a:t>
            </a:r>
            <a:r>
              <a:rPr lang="es-MX" sz="1500" dirty="0"/>
              <a:t> piden comprar una cantidad de </a:t>
            </a:r>
            <a:r>
              <a:rPr lang="es-MX" sz="1500" dirty="0" err="1"/>
              <a:t>CEL´s</a:t>
            </a:r>
            <a:r>
              <a:rPr lang="es-MX" sz="1500" dirty="0"/>
              <a:t> y en función de ello se calcula la Energía y Potencia</a:t>
            </a:r>
            <a:endParaRPr lang="es-MX" sz="1500" kern="1200" dirty="0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Ofertas de Compra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Subasta de Largo Plazo</a:t>
            </a:r>
          </a:p>
        </p:txBody>
      </p:sp>
      <p:sp>
        <p:nvSpPr>
          <p:cNvPr id="12" name="Rectángulo 38"/>
          <p:cNvSpPr/>
          <p:nvPr/>
        </p:nvSpPr>
        <p:spPr>
          <a:xfrm>
            <a:off x="451491" y="2823287"/>
            <a:ext cx="2584451" cy="28096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1. Oferta de Compra de SSB</a:t>
            </a:r>
          </a:p>
        </p:txBody>
      </p:sp>
      <p:graphicFrame>
        <p:nvGraphicFramePr>
          <p:cNvPr id="13" name="12 Tabla"/>
          <p:cNvGraphicFramePr>
            <a:graphicFrameLocks noGrp="1"/>
          </p:cNvGraphicFramePr>
          <p:nvPr/>
        </p:nvGraphicFramePr>
        <p:xfrm>
          <a:off x="466643" y="3137151"/>
          <a:ext cx="2531918" cy="14935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12056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262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Producto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>
                          <a:solidFill>
                            <a:schemeClr val="bg1"/>
                          </a:solidFill>
                        </a:rPr>
                        <a:t>SSB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Potencia MW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40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Potencia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1,300,000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Energía </a:t>
                      </a:r>
                      <a:r>
                        <a:rPr lang="es-MX" sz="1400" b="1" u="none" strike="noStrike" dirty="0" err="1">
                          <a:solidFill>
                            <a:schemeClr val="tx1"/>
                          </a:solidFill>
                        </a:rPr>
                        <a:t>MWh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200,000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Energía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800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CEL  año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200,000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CEL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u="none" strike="noStrike" dirty="0"/>
                        <a:t>350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5" name="24 Grupo"/>
          <p:cNvGrpSpPr/>
          <p:nvPr/>
        </p:nvGrpSpPr>
        <p:grpSpPr>
          <a:xfrm>
            <a:off x="6453081" y="5024168"/>
            <a:ext cx="699583" cy="627332"/>
            <a:chOff x="5262713" y="4986068"/>
            <a:chExt cx="699583" cy="627332"/>
          </a:xfrm>
        </p:grpSpPr>
        <p:sp>
          <p:nvSpPr>
            <p:cNvPr id="22" name="21 Elipse"/>
            <p:cNvSpPr/>
            <p:nvPr/>
          </p:nvSpPr>
          <p:spPr>
            <a:xfrm>
              <a:off x="5262713" y="4986068"/>
              <a:ext cx="699583" cy="627332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83" t="19894" r="6213" b="8708"/>
            <a:stretch>
              <a:fillRect/>
            </a:stretch>
          </p:blipFill>
          <p:spPr bwMode="auto">
            <a:xfrm>
              <a:off x="5366242" y="5106015"/>
              <a:ext cx="462751" cy="364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26 Grupo"/>
          <p:cNvGrpSpPr/>
          <p:nvPr/>
        </p:nvGrpSpPr>
        <p:grpSpPr>
          <a:xfrm>
            <a:off x="560487" y="2124208"/>
            <a:ext cx="699583" cy="627332"/>
            <a:chOff x="1173313" y="4566968"/>
            <a:chExt cx="699583" cy="627332"/>
          </a:xfrm>
        </p:grpSpPr>
        <p:sp>
          <p:nvSpPr>
            <p:cNvPr id="21" name="20 Elipse"/>
            <p:cNvSpPr/>
            <p:nvPr/>
          </p:nvSpPr>
          <p:spPr>
            <a:xfrm>
              <a:off x="1173313" y="4566968"/>
              <a:ext cx="699583" cy="627332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0" name="Picture 37" descr="https://encrypted-tbn1.gstatic.com/images?q=tbn:ANd9GcRdyxTtmZ6UJ8BhvOaeARtiM6e_hDqJOeYoMU5-UBLRV7S7RNze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3281" y="4719630"/>
              <a:ext cx="492283" cy="315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Rectángulo 38"/>
          <p:cNvSpPr/>
          <p:nvPr/>
        </p:nvSpPr>
        <p:spPr>
          <a:xfrm>
            <a:off x="6269039" y="5697276"/>
            <a:ext cx="2584451" cy="28096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ERC1  distinta a SSB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7213738" y="5092891"/>
            <a:ext cx="1519094" cy="5355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itchFamily="2" charset="2"/>
              <a:buChar char="Ø"/>
            </a:pPr>
            <a:r>
              <a:rPr lang="es-MX" sz="1600" dirty="0">
                <a:solidFill>
                  <a:schemeClr val="tx1"/>
                </a:solidFill>
              </a:rPr>
              <a:t>Requiere 100,000 </a:t>
            </a:r>
            <a:r>
              <a:rPr lang="es-MX" sz="1600" dirty="0" err="1">
                <a:solidFill>
                  <a:schemeClr val="tx1"/>
                </a:solidFill>
              </a:rPr>
              <a:t>CEL´s</a:t>
            </a:r>
            <a:endParaRPr lang="es-MX" sz="1600" dirty="0">
              <a:solidFill>
                <a:schemeClr val="tx1"/>
              </a:solidFill>
            </a:endParaRPr>
          </a:p>
        </p:txBody>
      </p:sp>
      <p:sp>
        <p:nvSpPr>
          <p:cNvPr id="33" name="32 Rectángulo redondeado"/>
          <p:cNvSpPr/>
          <p:nvPr/>
        </p:nvSpPr>
        <p:spPr>
          <a:xfrm>
            <a:off x="6276263" y="4888172"/>
            <a:ext cx="2565779" cy="10849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35 CuadroTexto"/>
          <p:cNvSpPr txBox="1"/>
          <p:nvPr/>
        </p:nvSpPr>
        <p:spPr>
          <a:xfrm>
            <a:off x="3769433" y="4958881"/>
            <a:ext cx="1610436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1400" dirty="0"/>
              <a:t>Su requerimiento equivale al 50% de </a:t>
            </a:r>
            <a:r>
              <a:rPr lang="es-MX" sz="1400" dirty="0" err="1"/>
              <a:t>CEL´s</a:t>
            </a:r>
            <a:r>
              <a:rPr lang="es-MX" sz="1400" dirty="0"/>
              <a:t> de SSB </a:t>
            </a:r>
          </a:p>
        </p:txBody>
      </p:sp>
      <p:sp>
        <p:nvSpPr>
          <p:cNvPr id="38" name="37 Rectángulo redondeado"/>
          <p:cNvSpPr/>
          <p:nvPr/>
        </p:nvSpPr>
        <p:spPr>
          <a:xfrm>
            <a:off x="461937" y="1994846"/>
            <a:ext cx="2565779" cy="10849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38 Rectángulo"/>
          <p:cNvSpPr/>
          <p:nvPr/>
        </p:nvSpPr>
        <p:spPr>
          <a:xfrm>
            <a:off x="1360416" y="2063087"/>
            <a:ext cx="1610435" cy="7155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500" dirty="0">
                <a:solidFill>
                  <a:schemeClr val="tx1"/>
                </a:solidFill>
              </a:rPr>
              <a:t>Precios, Cantidades y Parámetros</a:t>
            </a:r>
          </a:p>
        </p:txBody>
      </p:sp>
      <p:sp>
        <p:nvSpPr>
          <p:cNvPr id="23" name="22 Flecha abajo"/>
          <p:cNvSpPr/>
          <p:nvPr/>
        </p:nvSpPr>
        <p:spPr>
          <a:xfrm rot="10800000">
            <a:off x="4359094" y="4389196"/>
            <a:ext cx="428805" cy="436728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Rectángulo 38"/>
          <p:cNvSpPr/>
          <p:nvPr/>
        </p:nvSpPr>
        <p:spPr>
          <a:xfrm>
            <a:off x="6229991" y="2772487"/>
            <a:ext cx="2584451" cy="28096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2. Oferta de Compra de ERC1</a:t>
            </a:r>
          </a:p>
        </p:txBody>
      </p:sp>
      <p:graphicFrame>
        <p:nvGraphicFramePr>
          <p:cNvPr id="28" name="27 Tabla"/>
          <p:cNvGraphicFramePr>
            <a:graphicFrameLocks noGrp="1"/>
          </p:cNvGraphicFramePr>
          <p:nvPr/>
        </p:nvGraphicFramePr>
        <p:xfrm>
          <a:off x="6245143" y="3086351"/>
          <a:ext cx="2531918" cy="14935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{BDBED569-4797-4DF1-A0F4-6AAB3CD982D8}</a:tableStyleId>
              </a:tblPr>
              <a:tblGrid>
                <a:gridCol w="12056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262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Producto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bg1"/>
                          </a:solidFill>
                          <a:latin typeface="+mn-lt"/>
                        </a:rPr>
                        <a:t>ERC1</a:t>
                      </a:r>
                      <a:endParaRPr lang="es-MX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Potencia MW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Potencia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1,300,000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Energía </a:t>
                      </a:r>
                      <a:r>
                        <a:rPr lang="es-MX" sz="1400" b="1" u="none" strike="noStrike" dirty="0" err="1"/>
                        <a:t>MWh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100,000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Energía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1" u="none" strike="noStrike" dirty="0"/>
                        <a:t>CEL  año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u="none" strike="noStrike" dirty="0"/>
                        <a:t>100,000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u="none" strike="noStrike" dirty="0"/>
                        <a:t>CEL ($)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7" name="36 Rectángulo redondeado"/>
          <p:cNvSpPr/>
          <p:nvPr/>
        </p:nvSpPr>
        <p:spPr>
          <a:xfrm>
            <a:off x="6240437" y="1944046"/>
            <a:ext cx="2565779" cy="108499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0" name="39 Rectángulo"/>
          <p:cNvSpPr/>
          <p:nvPr/>
        </p:nvSpPr>
        <p:spPr>
          <a:xfrm>
            <a:off x="7138916" y="2012287"/>
            <a:ext cx="1610435" cy="5078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500" dirty="0">
                <a:solidFill>
                  <a:schemeClr val="tx1"/>
                </a:solidFill>
              </a:rPr>
              <a:t>Precios, Cantidades</a:t>
            </a:r>
          </a:p>
        </p:txBody>
      </p:sp>
      <p:grpSp>
        <p:nvGrpSpPr>
          <p:cNvPr id="41" name="40 Grupo"/>
          <p:cNvGrpSpPr/>
          <p:nvPr/>
        </p:nvGrpSpPr>
        <p:grpSpPr>
          <a:xfrm>
            <a:off x="6313381" y="2065068"/>
            <a:ext cx="699583" cy="627332"/>
            <a:chOff x="5262713" y="4986068"/>
            <a:chExt cx="699583" cy="627332"/>
          </a:xfrm>
        </p:grpSpPr>
        <p:sp>
          <p:nvSpPr>
            <p:cNvPr id="42" name="41 Elipse"/>
            <p:cNvSpPr/>
            <p:nvPr/>
          </p:nvSpPr>
          <p:spPr>
            <a:xfrm>
              <a:off x="5262713" y="4986068"/>
              <a:ext cx="699583" cy="627332"/>
            </a:xfrm>
            <a:prstGeom prst="ellipse">
              <a:avLst/>
            </a:prstGeom>
            <a:solidFill>
              <a:schemeClr val="bg1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44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83" t="19894" r="6213" b="8708"/>
            <a:stretch>
              <a:fillRect/>
            </a:stretch>
          </p:blipFill>
          <p:spPr bwMode="auto">
            <a:xfrm>
              <a:off x="5366242" y="5106015"/>
              <a:ext cx="462751" cy="364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8" name="47 CuadroTexto"/>
          <p:cNvSpPr txBox="1"/>
          <p:nvPr/>
        </p:nvSpPr>
        <p:spPr>
          <a:xfrm>
            <a:off x="3746500" y="3104681"/>
            <a:ext cx="1709569" cy="9541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400" dirty="0"/>
              <a:t>Entonces la Oferta de Compra de la ERC1 es 100,000 </a:t>
            </a:r>
            <a:r>
              <a:rPr lang="es-MX" sz="1400" dirty="0" err="1"/>
              <a:t>CEL´s</a:t>
            </a:r>
            <a:r>
              <a:rPr lang="es-MX" sz="1400" dirty="0"/>
              <a:t> que equivale a:</a:t>
            </a:r>
          </a:p>
        </p:txBody>
      </p:sp>
      <p:sp>
        <p:nvSpPr>
          <p:cNvPr id="50" name="49 Flecha derecha"/>
          <p:cNvSpPr/>
          <p:nvPr/>
        </p:nvSpPr>
        <p:spPr>
          <a:xfrm rot="10800000">
            <a:off x="5545728" y="5266138"/>
            <a:ext cx="491320" cy="3853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1" name="50 Flecha derecha"/>
          <p:cNvSpPr/>
          <p:nvPr/>
        </p:nvSpPr>
        <p:spPr>
          <a:xfrm>
            <a:off x="5545728" y="3399238"/>
            <a:ext cx="491320" cy="3853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2" name="51 Flecha derecha"/>
          <p:cNvSpPr/>
          <p:nvPr/>
        </p:nvSpPr>
        <p:spPr>
          <a:xfrm>
            <a:off x="3132728" y="3411938"/>
            <a:ext cx="491320" cy="3853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 de Seriedad 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Subasta de Largo Plazo</a:t>
            </a:r>
          </a:p>
        </p:txBody>
      </p:sp>
      <p:grpSp>
        <p:nvGrpSpPr>
          <p:cNvPr id="2" name="16 Grupo"/>
          <p:cNvGrpSpPr/>
          <p:nvPr/>
        </p:nvGrpSpPr>
        <p:grpSpPr>
          <a:xfrm>
            <a:off x="116035" y="2812144"/>
            <a:ext cx="4595665" cy="3512456"/>
            <a:chOff x="339192" y="2197101"/>
            <a:chExt cx="4931308" cy="3155949"/>
          </a:xfrm>
        </p:grpSpPr>
        <p:grpSp>
          <p:nvGrpSpPr>
            <p:cNvPr id="3" name="9 Grupo"/>
            <p:cNvGrpSpPr/>
            <p:nvPr/>
          </p:nvGrpSpPr>
          <p:grpSpPr>
            <a:xfrm>
              <a:off x="339192" y="3033125"/>
              <a:ext cx="2258865" cy="1139330"/>
              <a:chOff x="164567" y="3014075"/>
              <a:chExt cx="2258865" cy="1139330"/>
            </a:xfrm>
          </p:grpSpPr>
          <p:sp>
            <p:nvSpPr>
              <p:cNvPr id="5" name="Rectángulo 7"/>
              <p:cNvSpPr/>
              <p:nvPr/>
            </p:nvSpPr>
            <p:spPr>
              <a:xfrm>
                <a:off x="164567" y="3465288"/>
                <a:ext cx="2258865" cy="219075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400" dirty="0"/>
                  <a:t>Compradores</a:t>
                </a:r>
              </a:p>
            </p:txBody>
          </p:sp>
          <p:pic>
            <p:nvPicPr>
              <p:cNvPr id="6" name="Picture 19" descr="https://encrypted-tbn2.gstatic.com/images?q=tbn:ANd9GcRYBZASLTkoxmn0FVaGcnKQ4Ivcw_mi4tX433Z7hjuSZMtlGrkHkBzXJjtb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4486" y="3014075"/>
                <a:ext cx="424051" cy="439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183" t="19894" r="6213" b="8708"/>
              <a:stretch>
                <a:fillRect/>
              </a:stretch>
            </p:blipFill>
            <p:spPr bwMode="auto">
              <a:xfrm>
                <a:off x="762136" y="3062598"/>
                <a:ext cx="503179" cy="3959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Rectángulo 6"/>
              <p:cNvSpPr/>
              <p:nvPr/>
            </p:nvSpPr>
            <p:spPr>
              <a:xfrm>
                <a:off x="182880" y="3705970"/>
                <a:ext cx="2230120" cy="447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400" dirty="0"/>
                  <a:t>Garantía de Seriedad</a:t>
                </a:r>
              </a:p>
            </p:txBody>
          </p:sp>
        </p:grpSp>
        <p:sp>
          <p:nvSpPr>
            <p:cNvPr id="11" name="Rectángulo 6"/>
            <p:cNvSpPr/>
            <p:nvPr/>
          </p:nvSpPr>
          <p:spPr>
            <a:xfrm>
              <a:off x="3035300" y="226822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Se otorga en favor del CENACE</a:t>
              </a:r>
            </a:p>
          </p:txBody>
        </p:sp>
        <p:sp>
          <p:nvSpPr>
            <p:cNvPr id="12" name="Rectángulo 6"/>
            <p:cNvSpPr/>
            <p:nvPr/>
          </p:nvSpPr>
          <p:spPr>
            <a:xfrm>
              <a:off x="3035300" y="289052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Hasta una semana después de la recepción de las Ofertas de Compra</a:t>
              </a:r>
            </a:p>
          </p:txBody>
        </p:sp>
        <p:sp>
          <p:nvSpPr>
            <p:cNvPr id="13" name="Rectángulo 6"/>
            <p:cNvSpPr/>
            <p:nvPr/>
          </p:nvSpPr>
          <p:spPr>
            <a:xfrm>
              <a:off x="3037840" y="471678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Todos los interesados pueden participar en la subasta</a:t>
              </a:r>
            </a:p>
          </p:txBody>
        </p:sp>
        <p:sp>
          <p:nvSpPr>
            <p:cNvPr id="14" name="Rectángulo 6"/>
            <p:cNvSpPr/>
            <p:nvPr/>
          </p:nvSpPr>
          <p:spPr>
            <a:xfrm>
              <a:off x="3040380" y="349250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El monto mínimo depende de la Oferta de Compra</a:t>
              </a:r>
            </a:p>
          </p:txBody>
        </p:sp>
        <p:sp>
          <p:nvSpPr>
            <p:cNvPr id="15" name="Rectángulo 6"/>
            <p:cNvSpPr/>
            <p:nvPr/>
          </p:nvSpPr>
          <p:spPr>
            <a:xfrm>
              <a:off x="3040380" y="4102100"/>
              <a:ext cx="2230120" cy="57381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Solo re reciben garantías </a:t>
              </a:r>
              <a:r>
                <a:rPr lang="es-MX" sz="1400" dirty="0" err="1"/>
                <a:t>Standby</a:t>
              </a:r>
              <a:r>
                <a:rPr lang="es-MX" sz="1400" dirty="0"/>
                <a:t> en pesos </a:t>
              </a:r>
              <a:r>
                <a:rPr lang="es-MX" sz="1400"/>
                <a:t>o dólares</a:t>
              </a:r>
              <a:endParaRPr lang="es-MX" sz="1400" dirty="0"/>
            </a:p>
          </p:txBody>
        </p:sp>
        <p:sp>
          <p:nvSpPr>
            <p:cNvPr id="16" name="15 Abrir llave"/>
            <p:cNvSpPr/>
            <p:nvPr/>
          </p:nvSpPr>
          <p:spPr>
            <a:xfrm>
              <a:off x="2619638" y="2197101"/>
              <a:ext cx="631562" cy="3155949"/>
            </a:xfrm>
            <a:prstGeom prst="leftBrace">
              <a:avLst>
                <a:gd name="adj1" fmla="val 0"/>
                <a:gd name="adj2" fmla="val 50000"/>
              </a:avLst>
            </a:prstGeom>
            <a:ln w="254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cxnSp>
        <p:nvCxnSpPr>
          <p:cNvPr id="19" name="18 Conector recto"/>
          <p:cNvCxnSpPr/>
          <p:nvPr/>
        </p:nvCxnSpPr>
        <p:spPr>
          <a:xfrm>
            <a:off x="4838700" y="1879600"/>
            <a:ext cx="0" cy="497840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Rectángulo"/>
          <p:cNvSpPr/>
          <p:nvPr/>
        </p:nvSpPr>
        <p:spPr>
          <a:xfrm>
            <a:off x="114300" y="2006600"/>
            <a:ext cx="4597400" cy="4445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Características</a:t>
            </a:r>
          </a:p>
        </p:txBody>
      </p:sp>
      <p:sp>
        <p:nvSpPr>
          <p:cNvPr id="21" name="20 Rectángulo"/>
          <p:cNvSpPr/>
          <p:nvPr/>
        </p:nvSpPr>
        <p:spPr>
          <a:xfrm>
            <a:off x="4927600" y="2019300"/>
            <a:ext cx="4127500" cy="4445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Cálculo</a:t>
            </a:r>
          </a:p>
        </p:txBody>
      </p:sp>
      <p:sp>
        <p:nvSpPr>
          <p:cNvPr id="25" name="24 CuadroTexto"/>
          <p:cNvSpPr txBox="1"/>
          <p:nvPr/>
        </p:nvSpPr>
        <p:spPr>
          <a:xfrm>
            <a:off x="4991100" y="2787651"/>
            <a:ext cx="39243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ES_tradnl" sz="1600" dirty="0"/>
              <a:t>65,000 </a:t>
            </a:r>
            <a:r>
              <a:rPr lang="es-ES_tradnl" sz="1600" dirty="0" err="1"/>
              <a:t>UDIs</a:t>
            </a:r>
            <a:r>
              <a:rPr lang="es-ES_tradnl" sz="1600" dirty="0"/>
              <a:t> por cada MW de Potencia que ofrezca comprar en la Subasta por año, más</a:t>
            </a:r>
            <a:endParaRPr lang="es-MX" sz="1600" dirty="0"/>
          </a:p>
          <a:p>
            <a:pPr algn="just">
              <a:buFont typeface="Wingdings" pitchFamily="2" charset="2"/>
              <a:buChar char="Ø"/>
            </a:pPr>
            <a:r>
              <a:rPr lang="es-ES_tradnl" sz="1600" dirty="0"/>
              <a:t>30 </a:t>
            </a:r>
            <a:r>
              <a:rPr lang="es-ES_tradnl" sz="1600" dirty="0" err="1"/>
              <a:t>UDIs</a:t>
            </a:r>
            <a:r>
              <a:rPr lang="es-ES_tradnl" sz="1600" dirty="0"/>
              <a:t> por cada </a:t>
            </a:r>
            <a:r>
              <a:rPr lang="es-ES_tradnl" sz="1600" dirty="0" err="1"/>
              <a:t>MWh</a:t>
            </a:r>
            <a:r>
              <a:rPr lang="es-ES_tradnl" sz="1600" dirty="0"/>
              <a:t> de Energía Eléctrica Acumulable que ofrezca comprar en la Subasta por año, más </a:t>
            </a:r>
            <a:endParaRPr lang="es-MX" sz="1600" dirty="0"/>
          </a:p>
          <a:p>
            <a:pPr algn="just">
              <a:buFont typeface="Wingdings" pitchFamily="2" charset="2"/>
              <a:buChar char="Ø"/>
            </a:pPr>
            <a:r>
              <a:rPr lang="es-ES_tradnl" sz="1600" dirty="0"/>
              <a:t>15 </a:t>
            </a:r>
            <a:r>
              <a:rPr lang="es-ES_tradnl" sz="1600" dirty="0" err="1"/>
              <a:t>UDIs</a:t>
            </a:r>
            <a:r>
              <a:rPr lang="es-ES_tradnl" sz="1600" dirty="0"/>
              <a:t> por cada CEL que ofrezca comprar en la Subasta por año.</a:t>
            </a:r>
          </a:p>
          <a:p>
            <a:pPr algn="just">
              <a:buFont typeface="Wingdings" pitchFamily="2" charset="2"/>
              <a:buChar char="Ø"/>
            </a:pPr>
            <a:endParaRPr lang="es-ES_tradnl" sz="1600" dirty="0"/>
          </a:p>
        </p:txBody>
      </p:sp>
      <p:sp>
        <p:nvSpPr>
          <p:cNvPr id="26" name="25 CuadroTexto"/>
          <p:cNvSpPr txBox="1"/>
          <p:nvPr/>
        </p:nvSpPr>
        <p:spPr>
          <a:xfrm>
            <a:off x="0" y="5118100"/>
            <a:ext cx="24638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/>
              <a:t>Las Garantías de seriedad se restituyen  cuando: </a:t>
            </a:r>
          </a:p>
          <a:p>
            <a:pPr marL="228600" indent="-228600">
              <a:buAutoNum type="arabicPeriod"/>
            </a:pPr>
            <a:r>
              <a:rPr lang="es-MX" sz="1100" dirty="0"/>
              <a:t>La oferta de compra no fue elegida</a:t>
            </a:r>
          </a:p>
          <a:p>
            <a:pPr marL="228600" indent="-228600">
              <a:buAutoNum type="arabicPeriod"/>
            </a:pPr>
            <a:r>
              <a:rPr lang="es-MX" sz="1100" dirty="0"/>
              <a:t>Haya suscrito un contrato con la Cámara</a:t>
            </a:r>
          </a:p>
          <a:p>
            <a:pPr marL="228600" indent="-228600">
              <a:buAutoNum type="arabicPeriod"/>
            </a:pPr>
            <a:endParaRPr lang="es-MX" sz="1100" dirty="0"/>
          </a:p>
          <a:p>
            <a:pPr marL="228600" indent="-228600">
              <a:buAutoNum type="arabicPeriod"/>
            </a:pPr>
            <a:endParaRPr lang="es-MX" sz="1100" dirty="0"/>
          </a:p>
        </p:txBody>
      </p:sp>
      <p:sp>
        <p:nvSpPr>
          <p:cNvPr id="24" name="2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15</a:t>
            </a:fld>
            <a:endParaRPr lang="es-ES"/>
          </a:p>
        </p:txBody>
      </p:sp>
      <p:graphicFrame>
        <p:nvGraphicFramePr>
          <p:cNvPr id="27" name="26 Tabla"/>
          <p:cNvGraphicFramePr>
            <a:graphicFrameLocks noGrp="1"/>
          </p:cNvGraphicFramePr>
          <p:nvPr/>
        </p:nvGraphicFramePr>
        <p:xfrm>
          <a:off x="4937125" y="4814887"/>
          <a:ext cx="4006850" cy="1133475"/>
        </p:xfrm>
        <a:graphic>
          <a:graphicData uri="http://schemas.openxmlformats.org/drawingml/2006/table">
            <a:tbl>
              <a:tblPr/>
              <a:tblGrid>
                <a:gridCol w="889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2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381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429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239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33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Producto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Cantidad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UDIS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VALOR </a:t>
                      </a:r>
                      <a:br>
                        <a:rPr lang="es-MX" sz="10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</a:br>
                      <a:r>
                        <a:rPr lang="es-MX" sz="10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UDI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GARANTÍA DE SERIEDAD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Potencia MW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65,000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5.7357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7,456,371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Energía MWh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5.7357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17,207,010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CEL  año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5.7357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 8,603,505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33,266,886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" name="27 CuadroTexto"/>
          <p:cNvSpPr txBox="1"/>
          <p:nvPr/>
        </p:nvSpPr>
        <p:spPr>
          <a:xfrm>
            <a:off x="4924426" y="6038850"/>
            <a:ext cx="37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00" dirty="0"/>
              <a:t>El valor a considerar de la UDI es: El valor vigente cinco días hábiles antes de la realización del pago o la presentación del instrumento</a:t>
            </a:r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Firma de Contratos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CuadroTexto 1"/>
          <p:cNvSpPr txBox="1"/>
          <p:nvPr/>
        </p:nvSpPr>
        <p:spPr>
          <a:xfrm>
            <a:off x="169894" y="1750193"/>
            <a:ext cx="8516905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MX" dirty="0"/>
              <a:t>Cada Comprador firma un contrato con la Cámara de Compensación como único Vendedor.</a:t>
            </a:r>
          </a:p>
          <a:p>
            <a:pPr>
              <a:buFont typeface="Wingdings" pitchFamily="2" charset="2"/>
              <a:buChar char="Ø"/>
            </a:pPr>
            <a:r>
              <a:rPr lang="es-MX" dirty="0"/>
              <a:t>Cada Vendedor firma un contrato de la Cámara de Compensación como único Comprador. </a:t>
            </a:r>
          </a:p>
        </p:txBody>
      </p:sp>
      <p:grpSp>
        <p:nvGrpSpPr>
          <p:cNvPr id="2" name="41 Grupo"/>
          <p:cNvGrpSpPr/>
          <p:nvPr/>
        </p:nvGrpSpPr>
        <p:grpSpPr>
          <a:xfrm>
            <a:off x="2540000" y="2832715"/>
            <a:ext cx="3911600" cy="3301385"/>
            <a:chOff x="4591039" y="3037610"/>
            <a:chExt cx="3941051" cy="3323320"/>
          </a:xfrm>
        </p:grpSpPr>
        <p:grpSp>
          <p:nvGrpSpPr>
            <p:cNvPr id="3" name="175 Grupo"/>
            <p:cNvGrpSpPr/>
            <p:nvPr/>
          </p:nvGrpSpPr>
          <p:grpSpPr>
            <a:xfrm>
              <a:off x="7075340" y="3037610"/>
              <a:ext cx="815975" cy="746125"/>
              <a:chOff x="647700" y="3667125"/>
              <a:chExt cx="714375" cy="619125"/>
            </a:xfrm>
          </p:grpSpPr>
          <p:sp>
            <p:nvSpPr>
              <p:cNvPr id="72" name="71 Elipse"/>
              <p:cNvSpPr/>
              <p:nvPr/>
            </p:nvSpPr>
            <p:spPr>
              <a:xfrm>
                <a:off x="647700" y="36671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73" name="Picture 10" descr="http://www.sparksolar.ca/wp-content/themes/Spark%20Solar/images/solartracker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3425" y="3756025"/>
                <a:ext cx="546615" cy="393700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extLst/>
            </p:spPr>
          </p:pic>
        </p:grpSp>
        <p:grpSp>
          <p:nvGrpSpPr>
            <p:cNvPr id="4" name="171 Grupo"/>
            <p:cNvGrpSpPr/>
            <p:nvPr/>
          </p:nvGrpSpPr>
          <p:grpSpPr>
            <a:xfrm>
              <a:off x="4591039" y="4452945"/>
              <a:ext cx="758825" cy="669600"/>
              <a:chOff x="1171575" y="5495925"/>
              <a:chExt cx="714375" cy="619125"/>
            </a:xfrm>
          </p:grpSpPr>
          <p:sp>
            <p:nvSpPr>
              <p:cNvPr id="70" name="69 Elipse"/>
              <p:cNvSpPr/>
              <p:nvPr/>
            </p:nvSpPr>
            <p:spPr>
              <a:xfrm>
                <a:off x="1171575" y="54959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71" name="Picture 25" descr="http://www.navigantresearch.com/wp-assets/uploads/2013/04/WindEnergy_Icon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525" y="5575143"/>
                <a:ext cx="460599" cy="4605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" name="174 Grupo"/>
            <p:cNvGrpSpPr/>
            <p:nvPr/>
          </p:nvGrpSpPr>
          <p:grpSpPr>
            <a:xfrm>
              <a:off x="7801840" y="4403435"/>
              <a:ext cx="730250" cy="717550"/>
              <a:chOff x="628650" y="4791075"/>
              <a:chExt cx="714375" cy="619125"/>
            </a:xfrm>
          </p:grpSpPr>
          <p:sp>
            <p:nvSpPr>
              <p:cNvPr id="66" name="65 Elipse"/>
              <p:cNvSpPr/>
              <p:nvPr/>
            </p:nvSpPr>
            <p:spPr>
              <a:xfrm>
                <a:off x="628650" y="479107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68" name="Picture 19" descr="https://encrypted-tbn2.gstatic.com/images?q=tbn:ANd9GcRYBZASLTkoxmn0FVaGcnKQ4Ivcw_mi4tX433Z7hjuSZMtlGrkHkBzXJjtb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7920" y="4905374"/>
                <a:ext cx="419002" cy="390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" name="184 Grupo"/>
            <p:cNvGrpSpPr/>
            <p:nvPr/>
          </p:nvGrpSpPr>
          <p:grpSpPr>
            <a:xfrm>
              <a:off x="5292862" y="3117996"/>
              <a:ext cx="698499" cy="647700"/>
              <a:chOff x="2228850" y="3276600"/>
              <a:chExt cx="714375" cy="619125"/>
            </a:xfrm>
          </p:grpSpPr>
          <p:sp>
            <p:nvSpPr>
              <p:cNvPr id="64" name="63 Elipse"/>
              <p:cNvSpPr/>
              <p:nvPr/>
            </p:nvSpPr>
            <p:spPr>
              <a:xfrm>
                <a:off x="2228850" y="32766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65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183" t="19894" r="6213" b="8708"/>
              <a:stretch>
                <a:fillRect/>
              </a:stretch>
            </p:blipFill>
            <p:spPr bwMode="auto">
              <a:xfrm>
                <a:off x="2329486" y="3407507"/>
                <a:ext cx="476832" cy="3503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" name="185 Grupo"/>
            <p:cNvGrpSpPr/>
            <p:nvPr/>
          </p:nvGrpSpPr>
          <p:grpSpPr>
            <a:xfrm>
              <a:off x="5248566" y="5729430"/>
              <a:ext cx="704850" cy="631500"/>
              <a:chOff x="2905125" y="4248150"/>
              <a:chExt cx="714375" cy="619125"/>
            </a:xfrm>
          </p:grpSpPr>
          <p:sp>
            <p:nvSpPr>
              <p:cNvPr id="62" name="61 Elipse"/>
              <p:cNvSpPr/>
              <p:nvPr/>
            </p:nvSpPr>
            <p:spPr>
              <a:xfrm>
                <a:off x="2905125" y="424815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63" name="Picture 37" descr="https://encrypted-tbn1.gstatic.com/images?q=tbn:ANd9GcRdyxTtmZ6UJ8BhvOaeARtiM6e_hDqJOeYoMU5-UBLRV7S7RNzeE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2509" y="4411349"/>
                <a:ext cx="502692" cy="311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9" name="186 Grupo"/>
            <p:cNvGrpSpPr/>
            <p:nvPr/>
          </p:nvGrpSpPr>
          <p:grpSpPr>
            <a:xfrm>
              <a:off x="7252855" y="5640530"/>
              <a:ext cx="762000" cy="704850"/>
              <a:chOff x="2419350" y="5372100"/>
              <a:chExt cx="714375" cy="619125"/>
            </a:xfrm>
          </p:grpSpPr>
          <p:sp>
            <p:nvSpPr>
              <p:cNvPr id="60" name="59 Elipse"/>
              <p:cNvSpPr/>
              <p:nvPr/>
            </p:nvSpPr>
            <p:spPr>
              <a:xfrm>
                <a:off x="2419350" y="53721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61" name="Picture 7" descr="http://www.smartpowergeneration.com/spg/assets/img/myth_icon_1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32646"/>
              <a:stretch>
                <a:fillRect/>
              </a:stretch>
            </p:blipFill>
            <p:spPr bwMode="auto">
              <a:xfrm>
                <a:off x="2546649" y="5465738"/>
                <a:ext cx="501351" cy="370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" name="519 Grupo"/>
            <p:cNvGrpSpPr/>
            <p:nvPr/>
          </p:nvGrpSpPr>
          <p:grpSpPr>
            <a:xfrm>
              <a:off x="5511799" y="4070925"/>
              <a:ext cx="2133601" cy="1333499"/>
              <a:chOff x="5511799" y="4165991"/>
              <a:chExt cx="2427393" cy="1155309"/>
            </a:xfrm>
          </p:grpSpPr>
          <p:sp>
            <p:nvSpPr>
              <p:cNvPr id="58" name="57 Elipse"/>
              <p:cNvSpPr/>
              <p:nvPr/>
            </p:nvSpPr>
            <p:spPr>
              <a:xfrm>
                <a:off x="5943600" y="4165991"/>
                <a:ext cx="1549400" cy="1155309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59" name="58 CuadroTexto"/>
              <p:cNvSpPr txBox="1"/>
              <p:nvPr/>
            </p:nvSpPr>
            <p:spPr>
              <a:xfrm>
                <a:off x="5511799" y="4418815"/>
                <a:ext cx="2427393" cy="533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700" dirty="0">
                    <a:solidFill>
                      <a:schemeClr val="bg1"/>
                    </a:solidFill>
                  </a:rPr>
                  <a:t>Cámara de Compensación</a:t>
                </a:r>
              </a:p>
            </p:txBody>
          </p:sp>
        </p:grpSp>
        <p:cxnSp>
          <p:nvCxnSpPr>
            <p:cNvPr id="52" name="51 Conector recto"/>
            <p:cNvCxnSpPr/>
            <p:nvPr/>
          </p:nvCxnSpPr>
          <p:spPr>
            <a:xfrm rot="5400000">
              <a:off x="6921500" y="3822700"/>
              <a:ext cx="406400" cy="27940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52 Conector recto"/>
            <p:cNvCxnSpPr/>
            <p:nvPr/>
          </p:nvCxnSpPr>
          <p:spPr>
            <a:xfrm rot="16200000" flipH="1">
              <a:off x="5807869" y="3817144"/>
              <a:ext cx="414342" cy="295276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53 Conector recto"/>
            <p:cNvCxnSpPr/>
            <p:nvPr/>
          </p:nvCxnSpPr>
          <p:spPr>
            <a:xfrm flipV="1">
              <a:off x="5397500" y="4781550"/>
              <a:ext cx="463550" cy="635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54 Conector recto"/>
            <p:cNvCxnSpPr/>
            <p:nvPr/>
          </p:nvCxnSpPr>
          <p:spPr>
            <a:xfrm rot="5400000" flipH="1" flipV="1">
              <a:off x="5756276" y="5377004"/>
              <a:ext cx="412751" cy="317504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55 Conector recto"/>
            <p:cNvCxnSpPr/>
            <p:nvPr/>
          </p:nvCxnSpPr>
          <p:spPr>
            <a:xfrm rot="16200000" flipV="1">
              <a:off x="7027430" y="5330825"/>
              <a:ext cx="354445" cy="333086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56 Conector recto"/>
            <p:cNvCxnSpPr/>
            <p:nvPr/>
          </p:nvCxnSpPr>
          <p:spPr>
            <a:xfrm rot="10800000">
              <a:off x="7264406" y="4832352"/>
              <a:ext cx="507994" cy="6348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3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Asignación de Contratos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25878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7" name="CuadroTexto 1"/>
          <p:cNvSpPr txBox="1"/>
          <p:nvPr/>
        </p:nvSpPr>
        <p:spPr>
          <a:xfrm>
            <a:off x="169894" y="1750193"/>
            <a:ext cx="8516905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s-MX" dirty="0"/>
              <a:t>Cada Comprador recibe una asignación proporcional de cada Contrato de los Vendedores.</a:t>
            </a:r>
          </a:p>
          <a:p>
            <a:pPr>
              <a:buFont typeface="Wingdings" pitchFamily="2" charset="2"/>
              <a:buChar char="Ø"/>
            </a:pPr>
            <a:r>
              <a:rPr lang="es-MX" dirty="0"/>
              <a:t>Cada Vendedor recibe una asignación proporcional de todo el portafolio. </a:t>
            </a:r>
          </a:p>
        </p:txBody>
      </p:sp>
      <p:sp>
        <p:nvSpPr>
          <p:cNvPr id="41" name="Rectángulo redondeado 37"/>
          <p:cNvSpPr/>
          <p:nvPr/>
        </p:nvSpPr>
        <p:spPr>
          <a:xfrm>
            <a:off x="166689" y="3013998"/>
            <a:ext cx="8810625" cy="2812142"/>
          </a:xfrm>
          <a:prstGeom prst="roundRect">
            <a:avLst>
              <a:gd name="adj" fmla="val 9556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38"/>
          <p:cNvSpPr/>
          <p:nvPr/>
        </p:nvSpPr>
        <p:spPr>
          <a:xfrm>
            <a:off x="376239" y="3723003"/>
            <a:ext cx="2584451" cy="432048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Ofertas de Venta Ganadoras</a:t>
            </a:r>
          </a:p>
        </p:txBody>
      </p:sp>
      <p:sp>
        <p:nvSpPr>
          <p:cNvPr id="9" name="Rectángulo 41"/>
          <p:cNvSpPr/>
          <p:nvPr/>
        </p:nvSpPr>
        <p:spPr>
          <a:xfrm>
            <a:off x="6164832" y="3707749"/>
            <a:ext cx="2621981" cy="432048"/>
          </a:xfrm>
          <a:prstGeom prst="rect">
            <a:avLst/>
          </a:prstGeom>
          <a:solidFill>
            <a:srgbClr val="0070C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 dirty="0"/>
              <a:t>Ofertas de Compra Ganadoras</a:t>
            </a:r>
          </a:p>
        </p:txBody>
      </p:sp>
      <p:sp>
        <p:nvSpPr>
          <p:cNvPr id="10" name="CuadroTexto 48"/>
          <p:cNvSpPr txBox="1"/>
          <p:nvPr/>
        </p:nvSpPr>
        <p:spPr>
          <a:xfrm>
            <a:off x="2301453" y="4383269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Gen 1</a:t>
            </a:r>
          </a:p>
          <a:p>
            <a:r>
              <a:rPr lang="es-MX" sz="1200" dirty="0"/>
              <a:t>Gen 2</a:t>
            </a:r>
          </a:p>
          <a:p>
            <a:r>
              <a:rPr lang="es-MX" sz="1200" dirty="0"/>
              <a:t>Gen 3</a:t>
            </a:r>
          </a:p>
          <a:p>
            <a:r>
              <a:rPr lang="es-MX" sz="1200" dirty="0"/>
              <a:t>Gen 4</a:t>
            </a:r>
          </a:p>
        </p:txBody>
      </p:sp>
      <p:sp>
        <p:nvSpPr>
          <p:cNvPr id="11" name="CuadroTexto 54"/>
          <p:cNvSpPr txBox="1"/>
          <p:nvPr/>
        </p:nvSpPr>
        <p:spPr>
          <a:xfrm>
            <a:off x="1267194" y="4429606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100 MW</a:t>
            </a:r>
          </a:p>
          <a:p>
            <a:r>
              <a:rPr lang="es-MX" sz="1200" dirty="0"/>
              <a:t>75   MW</a:t>
            </a:r>
          </a:p>
          <a:p>
            <a:pPr marL="228600" indent="-228600">
              <a:buAutoNum type="arabicPlain" startAt="25"/>
            </a:pPr>
            <a:r>
              <a:rPr lang="es-MX" sz="1200" dirty="0"/>
              <a:t> MW</a:t>
            </a:r>
          </a:p>
          <a:p>
            <a:pPr marL="228600" indent="-228600"/>
            <a:r>
              <a:rPr lang="es-MX" sz="1200" dirty="0"/>
              <a:t>10   MW</a:t>
            </a:r>
          </a:p>
        </p:txBody>
      </p:sp>
      <p:sp>
        <p:nvSpPr>
          <p:cNvPr id="12" name="CuadroTexto 56"/>
          <p:cNvSpPr txBox="1"/>
          <p:nvPr/>
        </p:nvSpPr>
        <p:spPr>
          <a:xfrm>
            <a:off x="6205504" y="4410917"/>
            <a:ext cx="684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SSB</a:t>
            </a:r>
          </a:p>
          <a:p>
            <a:r>
              <a:rPr lang="es-MX" sz="1200" dirty="0"/>
              <a:t>SSC </a:t>
            </a:r>
          </a:p>
          <a:p>
            <a:r>
              <a:rPr lang="es-MX" sz="1200" dirty="0"/>
              <a:t>SUR</a:t>
            </a:r>
          </a:p>
          <a:p>
            <a:r>
              <a:rPr lang="es-MX" sz="1200" dirty="0"/>
              <a:t>UCPM</a:t>
            </a:r>
          </a:p>
        </p:txBody>
      </p:sp>
      <p:sp>
        <p:nvSpPr>
          <p:cNvPr id="13" name="CuadroTexto 59"/>
          <p:cNvSpPr txBox="1"/>
          <p:nvPr/>
        </p:nvSpPr>
        <p:spPr>
          <a:xfrm>
            <a:off x="7001020" y="4409176"/>
            <a:ext cx="890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65   MW</a:t>
            </a:r>
          </a:p>
          <a:p>
            <a:r>
              <a:rPr lang="es-MX" sz="1200" dirty="0"/>
              <a:t>45   MW</a:t>
            </a:r>
          </a:p>
          <a:p>
            <a:pPr marL="228600" indent="-228600"/>
            <a:r>
              <a:rPr lang="es-MX" sz="1200" dirty="0"/>
              <a:t>40   MW</a:t>
            </a:r>
          </a:p>
          <a:p>
            <a:pPr marL="228600" indent="-228600"/>
            <a:r>
              <a:rPr lang="es-MX" sz="1200" dirty="0"/>
              <a:t>60   MW</a:t>
            </a:r>
          </a:p>
        </p:txBody>
      </p:sp>
      <p:sp>
        <p:nvSpPr>
          <p:cNvPr id="19" name="CuadroTexto 75"/>
          <p:cNvSpPr txBox="1"/>
          <p:nvPr/>
        </p:nvSpPr>
        <p:spPr>
          <a:xfrm>
            <a:off x="1249682" y="418928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Capacidad  </a:t>
            </a:r>
          </a:p>
        </p:txBody>
      </p:sp>
      <p:sp>
        <p:nvSpPr>
          <p:cNvPr id="20" name="CuadroTexto 75"/>
          <p:cNvSpPr txBox="1"/>
          <p:nvPr/>
        </p:nvSpPr>
        <p:spPr>
          <a:xfrm>
            <a:off x="6939182" y="417023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Capacidad</a:t>
            </a:r>
            <a:r>
              <a:rPr lang="es-MX" sz="1200" dirty="0"/>
              <a:t>  </a:t>
            </a:r>
          </a:p>
        </p:txBody>
      </p:sp>
      <p:sp>
        <p:nvSpPr>
          <p:cNvPr id="25" name="CuadroTexto 59"/>
          <p:cNvSpPr txBox="1"/>
          <p:nvPr/>
        </p:nvSpPr>
        <p:spPr>
          <a:xfrm>
            <a:off x="7942090" y="4390126"/>
            <a:ext cx="583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31%  </a:t>
            </a:r>
          </a:p>
          <a:p>
            <a:r>
              <a:rPr lang="es-MX" sz="1200" b="1" dirty="0"/>
              <a:t>21%</a:t>
            </a:r>
          </a:p>
          <a:p>
            <a:pPr marL="228600" indent="-228600"/>
            <a:r>
              <a:rPr lang="es-MX" sz="1200" b="1" dirty="0"/>
              <a:t>19%</a:t>
            </a:r>
          </a:p>
          <a:p>
            <a:pPr marL="228600" indent="-228600"/>
            <a:r>
              <a:rPr lang="es-MX" sz="1200" b="1" dirty="0"/>
              <a:t>29%</a:t>
            </a:r>
          </a:p>
        </p:txBody>
      </p:sp>
      <p:sp>
        <p:nvSpPr>
          <p:cNvPr id="26" name="CuadroTexto 75"/>
          <p:cNvSpPr txBox="1"/>
          <p:nvPr/>
        </p:nvSpPr>
        <p:spPr>
          <a:xfrm>
            <a:off x="7754522" y="4170235"/>
            <a:ext cx="1081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Participación</a:t>
            </a:r>
            <a:r>
              <a:rPr lang="es-MX" sz="1200" dirty="0"/>
              <a:t>  </a:t>
            </a:r>
          </a:p>
        </p:txBody>
      </p:sp>
      <p:sp>
        <p:nvSpPr>
          <p:cNvPr id="27" name="CuadroTexto 48"/>
          <p:cNvSpPr txBox="1"/>
          <p:nvPr/>
        </p:nvSpPr>
        <p:spPr>
          <a:xfrm>
            <a:off x="459794" y="4406129"/>
            <a:ext cx="720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48%</a:t>
            </a:r>
          </a:p>
          <a:p>
            <a:r>
              <a:rPr lang="es-MX" sz="1200" b="1" dirty="0"/>
              <a:t>36%</a:t>
            </a:r>
          </a:p>
          <a:p>
            <a:r>
              <a:rPr lang="es-MX" sz="1200" b="1" dirty="0"/>
              <a:t>12%</a:t>
            </a:r>
          </a:p>
          <a:p>
            <a:r>
              <a:rPr lang="es-MX" sz="1200" b="1" dirty="0"/>
              <a:t>5%</a:t>
            </a:r>
          </a:p>
        </p:txBody>
      </p:sp>
      <p:sp>
        <p:nvSpPr>
          <p:cNvPr id="28" name="CuadroTexto 75"/>
          <p:cNvSpPr txBox="1"/>
          <p:nvPr/>
        </p:nvSpPr>
        <p:spPr>
          <a:xfrm>
            <a:off x="326927" y="4179760"/>
            <a:ext cx="10818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Participación</a:t>
            </a:r>
            <a:r>
              <a:rPr lang="es-MX" sz="1200" dirty="0"/>
              <a:t>  </a:t>
            </a:r>
          </a:p>
        </p:txBody>
      </p:sp>
      <p:sp>
        <p:nvSpPr>
          <p:cNvPr id="29" name="CuadroTexto 75"/>
          <p:cNvSpPr txBox="1"/>
          <p:nvPr/>
        </p:nvSpPr>
        <p:spPr>
          <a:xfrm>
            <a:off x="1985964" y="4181664"/>
            <a:ext cx="1060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/>
              <a:t>Generadores  </a:t>
            </a:r>
          </a:p>
        </p:txBody>
      </p:sp>
      <p:sp>
        <p:nvSpPr>
          <p:cNvPr id="30" name="CuadroTexto 75"/>
          <p:cNvSpPr txBox="1"/>
          <p:nvPr/>
        </p:nvSpPr>
        <p:spPr>
          <a:xfrm>
            <a:off x="6116222" y="417785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 err="1"/>
              <a:t>ERC´s</a:t>
            </a:r>
            <a:r>
              <a:rPr lang="es-MX" sz="1200" dirty="0"/>
              <a:t>  </a:t>
            </a:r>
          </a:p>
        </p:txBody>
      </p:sp>
      <p:grpSp>
        <p:nvGrpSpPr>
          <p:cNvPr id="48" name="47 Grupo"/>
          <p:cNvGrpSpPr/>
          <p:nvPr/>
        </p:nvGrpSpPr>
        <p:grpSpPr>
          <a:xfrm rot="10800000">
            <a:off x="3136900" y="4490066"/>
            <a:ext cx="3014180" cy="551199"/>
            <a:chOff x="3060700" y="4551026"/>
            <a:chExt cx="3014180" cy="551199"/>
          </a:xfrm>
        </p:grpSpPr>
        <p:cxnSp>
          <p:nvCxnSpPr>
            <p:cNvPr id="14" name="Conector recto de flecha 62"/>
            <p:cNvCxnSpPr/>
            <p:nvPr/>
          </p:nvCxnSpPr>
          <p:spPr>
            <a:xfrm rot="10800000" flipV="1">
              <a:off x="3090864" y="4551026"/>
              <a:ext cx="2984014" cy="475013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de flecha 63"/>
            <p:cNvCxnSpPr/>
            <p:nvPr/>
          </p:nvCxnSpPr>
          <p:spPr>
            <a:xfrm rot="10800000" flipV="1">
              <a:off x="3086102" y="4730902"/>
              <a:ext cx="2988778" cy="295138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de flecha 64"/>
            <p:cNvCxnSpPr/>
            <p:nvPr/>
          </p:nvCxnSpPr>
          <p:spPr>
            <a:xfrm rot="10800000" flipV="1">
              <a:off x="3088484" y="4897452"/>
              <a:ext cx="2967037" cy="128588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ctor recto de flecha 65"/>
            <p:cNvCxnSpPr/>
            <p:nvPr/>
          </p:nvCxnSpPr>
          <p:spPr>
            <a:xfrm rot="10800000">
              <a:off x="3088485" y="5018898"/>
              <a:ext cx="2972590" cy="73802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 de flecha"/>
            <p:cNvCxnSpPr/>
            <p:nvPr/>
          </p:nvCxnSpPr>
          <p:spPr>
            <a:xfrm rot="10800000">
              <a:off x="3074198" y="4571221"/>
              <a:ext cx="2996403" cy="531004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21 Conector recto de flecha"/>
            <p:cNvCxnSpPr/>
            <p:nvPr/>
          </p:nvCxnSpPr>
          <p:spPr>
            <a:xfrm rot="10800000">
              <a:off x="3074196" y="4575985"/>
              <a:ext cx="2983709" cy="326235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22 Conector recto de flecha"/>
            <p:cNvCxnSpPr/>
            <p:nvPr/>
          </p:nvCxnSpPr>
          <p:spPr>
            <a:xfrm rot="10800000">
              <a:off x="3078959" y="4583128"/>
              <a:ext cx="2986089" cy="150018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Conector recto de flecha"/>
            <p:cNvCxnSpPr/>
            <p:nvPr/>
          </p:nvCxnSpPr>
          <p:spPr>
            <a:xfrm rot="10800000" flipV="1">
              <a:off x="3078958" y="4559313"/>
              <a:ext cx="2990056" cy="26195"/>
            </a:xfrm>
            <a:prstGeom prst="straightConnector1">
              <a:avLst/>
            </a:prstGeom>
            <a:ln>
              <a:solidFill>
                <a:srgbClr val="FF66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30 Conector recto de flecha"/>
            <p:cNvCxnSpPr/>
            <p:nvPr/>
          </p:nvCxnSpPr>
          <p:spPr>
            <a:xfrm rot="10800000" flipV="1">
              <a:off x="3060700" y="4559300"/>
              <a:ext cx="2971800" cy="18415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31 Conector recto de flecha"/>
            <p:cNvCxnSpPr/>
            <p:nvPr/>
          </p:nvCxnSpPr>
          <p:spPr>
            <a:xfrm rot="10800000" flipV="1">
              <a:off x="3067050" y="4737100"/>
              <a:ext cx="2959100" cy="635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 de flecha"/>
            <p:cNvCxnSpPr/>
            <p:nvPr/>
          </p:nvCxnSpPr>
          <p:spPr>
            <a:xfrm rot="10800000">
              <a:off x="3063876" y="4746625"/>
              <a:ext cx="2968625" cy="15240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34 Conector recto de flecha"/>
            <p:cNvCxnSpPr/>
            <p:nvPr/>
          </p:nvCxnSpPr>
          <p:spPr>
            <a:xfrm rot="10800000">
              <a:off x="3060703" y="4746627"/>
              <a:ext cx="2962273" cy="342898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35 Conector recto de flecha"/>
            <p:cNvCxnSpPr/>
            <p:nvPr/>
          </p:nvCxnSpPr>
          <p:spPr>
            <a:xfrm rot="10800000">
              <a:off x="3073401" y="4889500"/>
              <a:ext cx="2943225" cy="203200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36 Conector recto de flecha"/>
            <p:cNvCxnSpPr/>
            <p:nvPr/>
          </p:nvCxnSpPr>
          <p:spPr>
            <a:xfrm rot="10800000" flipV="1">
              <a:off x="3076580" y="4892675"/>
              <a:ext cx="2943221" cy="6350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37 Conector recto de flecha"/>
            <p:cNvCxnSpPr/>
            <p:nvPr/>
          </p:nvCxnSpPr>
          <p:spPr>
            <a:xfrm rot="10800000" flipV="1">
              <a:off x="3076582" y="4730750"/>
              <a:ext cx="2962269" cy="171450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38 Conector recto de flecha"/>
            <p:cNvCxnSpPr/>
            <p:nvPr/>
          </p:nvCxnSpPr>
          <p:spPr>
            <a:xfrm rot="10800000" flipV="1">
              <a:off x="3076576" y="4562474"/>
              <a:ext cx="2949579" cy="339726"/>
            </a:xfrm>
            <a:prstGeom prst="straightConnector1">
              <a:avLst/>
            </a:prstGeom>
            <a:ln>
              <a:solidFill>
                <a:srgbClr val="70AD47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ángulo 67"/>
          <p:cNvSpPr/>
          <p:nvPr/>
        </p:nvSpPr>
        <p:spPr>
          <a:xfrm>
            <a:off x="2935689" y="2709746"/>
            <a:ext cx="3338858" cy="43204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/>
              <a:t>Contratos con Cámara de Compensación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342900" y="5905500"/>
            <a:ext cx="8699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La asignación es independiente en cada Subasta, la suscripción de nuevos contratos de los mismos participantes en subastas anteriores o subsecuentes, no alterará la asignación original de los contratos. </a:t>
            </a:r>
          </a:p>
          <a:p>
            <a:endParaRPr lang="es-MX" dirty="0"/>
          </a:p>
        </p:txBody>
      </p:sp>
      <p:sp>
        <p:nvSpPr>
          <p:cNvPr id="45" name="4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Gestión de Contratos</a:t>
            </a:r>
          </a:p>
        </p:txBody>
      </p:sp>
      <p:sp>
        <p:nvSpPr>
          <p:cNvPr id="22" name="2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" name="59 Grupo"/>
          <p:cNvGrpSpPr/>
          <p:nvPr/>
        </p:nvGrpSpPr>
        <p:grpSpPr>
          <a:xfrm>
            <a:off x="1274645" y="1981198"/>
            <a:ext cx="6400822" cy="4745519"/>
            <a:chOff x="816575" y="1981198"/>
            <a:chExt cx="6083011" cy="4745519"/>
          </a:xfrm>
        </p:grpSpPr>
        <p:grpSp>
          <p:nvGrpSpPr>
            <p:cNvPr id="3" name="52 Grupo"/>
            <p:cNvGrpSpPr/>
            <p:nvPr/>
          </p:nvGrpSpPr>
          <p:grpSpPr>
            <a:xfrm>
              <a:off x="816575" y="1981198"/>
              <a:ext cx="3478358" cy="4661202"/>
              <a:chOff x="123825" y="3358875"/>
              <a:chExt cx="3788138" cy="3352800"/>
            </a:xfrm>
          </p:grpSpPr>
          <p:sp>
            <p:nvSpPr>
              <p:cNvPr id="52" name="51 Rectángulo redondeado"/>
              <p:cNvSpPr/>
              <p:nvPr/>
            </p:nvSpPr>
            <p:spPr>
              <a:xfrm>
                <a:off x="1019175" y="3358875"/>
                <a:ext cx="2133600" cy="33528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33" name="Rectángulo redondeado 10"/>
              <p:cNvSpPr/>
              <p:nvPr/>
            </p:nvSpPr>
            <p:spPr>
              <a:xfrm>
                <a:off x="123825" y="3568425"/>
                <a:ext cx="1943100" cy="2867950"/>
              </a:xfrm>
              <a:prstGeom prst="roundRect">
                <a:avLst/>
              </a:prstGeom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b="1" dirty="0"/>
                  <a:t>Gestión de Contratos</a:t>
                </a:r>
              </a:p>
            </p:txBody>
          </p:sp>
          <p:grpSp>
            <p:nvGrpSpPr>
              <p:cNvPr id="4" name="38 Grupo"/>
              <p:cNvGrpSpPr/>
              <p:nvPr/>
            </p:nvGrpSpPr>
            <p:grpSpPr>
              <a:xfrm>
                <a:off x="2274047" y="3553795"/>
                <a:ext cx="1637916" cy="3028231"/>
                <a:chOff x="3497302" y="887595"/>
                <a:chExt cx="1935531" cy="3760662"/>
              </a:xfrm>
            </p:grpSpPr>
            <p:sp>
              <p:nvSpPr>
                <p:cNvPr id="34" name="Rectángulo 6"/>
                <p:cNvSpPr/>
                <p:nvPr/>
              </p:nvSpPr>
              <p:spPr>
                <a:xfrm>
                  <a:off x="3497302" y="887595"/>
                  <a:ext cx="1917699" cy="956496"/>
                </a:xfrm>
                <a:prstGeom prst="rect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MX" b="1" dirty="0"/>
                    <a:t>Contratos</a:t>
                  </a:r>
                </a:p>
              </p:txBody>
            </p:sp>
            <p:sp>
              <p:nvSpPr>
                <p:cNvPr id="35" name="Rectángulo 6"/>
                <p:cNvSpPr/>
                <p:nvPr/>
              </p:nvSpPr>
              <p:spPr>
                <a:xfrm>
                  <a:off x="3513547" y="2672842"/>
                  <a:ext cx="1917699" cy="956495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s-MX" b="1" dirty="0"/>
                    <a:t>Modificación de Contratos </a:t>
                  </a:r>
                </a:p>
              </p:txBody>
            </p:sp>
            <p:sp>
              <p:nvSpPr>
                <p:cNvPr id="36" name="Rectángulo 6"/>
                <p:cNvSpPr/>
                <p:nvPr/>
              </p:nvSpPr>
              <p:spPr>
                <a:xfrm>
                  <a:off x="3515135" y="3691761"/>
                  <a:ext cx="1917698" cy="956496"/>
                </a:xfrm>
                <a:prstGeom prst="rect">
                  <a:avLst/>
                </a:prstGeom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s-MX" b="1" dirty="0"/>
                    <a:t>Entrega y Pago de Productos</a:t>
                  </a:r>
                </a:p>
              </p:txBody>
            </p:sp>
          </p:grpSp>
        </p:grpSp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47485" y="2481082"/>
              <a:ext cx="1491029" cy="1192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54 CuadroTexto"/>
            <p:cNvSpPr txBox="1"/>
            <p:nvPr/>
          </p:nvSpPr>
          <p:spPr>
            <a:xfrm>
              <a:off x="4379433" y="2341422"/>
              <a:ext cx="2466110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La Cámara no es garante, sólo administra los contratos</a:t>
              </a:r>
            </a:p>
            <a:p>
              <a:pPr algn="just"/>
              <a:endParaRPr lang="es-MX" sz="1600" dirty="0"/>
            </a:p>
          </p:txBody>
        </p:sp>
        <p:sp>
          <p:nvSpPr>
            <p:cNvPr id="56" name="Rectángulo 6"/>
            <p:cNvSpPr/>
            <p:nvPr/>
          </p:nvSpPr>
          <p:spPr>
            <a:xfrm>
              <a:off x="2804817" y="3397256"/>
              <a:ext cx="1490117" cy="770207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s-MX" b="1" dirty="0"/>
                <a:t>Gestión de Garantías</a:t>
              </a:r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4378058" y="3352802"/>
              <a:ext cx="2507673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Recibe y administra las Garantías individuales y las del Fondo de Reserva</a:t>
              </a:r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4391913" y="4253348"/>
              <a:ext cx="2507673" cy="107721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Permite modificaciones mediante la actuación de un Comité quien aprueba o rechaza las modificaciones </a:t>
              </a:r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4378059" y="5403278"/>
              <a:ext cx="2507673" cy="132343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Gestiona los cobros y pagos de manera centralizada y ejecuta la Red de Seguridad para garantizar dichos cobros y pagos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871956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/>
          </p:nvPr>
        </p:nvGraphicFramePr>
        <p:xfrm>
          <a:off x="-139523" y="2336799"/>
          <a:ext cx="6641924" cy="4269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Entrega de Productos</a:t>
            </a:r>
          </a:p>
        </p:txBody>
      </p:sp>
      <p:sp>
        <p:nvSpPr>
          <p:cNvPr id="5" name="4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0" y="1797050"/>
            <a:ext cx="8985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La Cámara entrega productos tanto a los compradores como a los vendedores mediante:</a:t>
            </a:r>
          </a:p>
        </p:txBody>
      </p:sp>
      <p:grpSp>
        <p:nvGrpSpPr>
          <p:cNvPr id="2" name="9 Grupo"/>
          <p:cNvGrpSpPr/>
          <p:nvPr/>
        </p:nvGrpSpPr>
        <p:grpSpPr>
          <a:xfrm>
            <a:off x="6388600" y="2235200"/>
            <a:ext cx="2208801" cy="1460500"/>
            <a:chOff x="3824476" y="1733068"/>
            <a:chExt cx="2208801" cy="87246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1" name="10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11 Rectángulo"/>
            <p:cNvSpPr/>
            <p:nvPr/>
          </p:nvSpPr>
          <p:spPr>
            <a:xfrm>
              <a:off x="3850030" y="1758622"/>
              <a:ext cx="2157693" cy="82135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/>
                <a:t>Software de Programación Financiera del Mercado para el Balance de Potencia</a:t>
              </a:r>
              <a:endParaRPr lang="es-MX" sz="1600" b="1" kern="1200" dirty="0"/>
            </a:p>
          </p:txBody>
        </p:sp>
      </p:grpSp>
      <p:grpSp>
        <p:nvGrpSpPr>
          <p:cNvPr id="3" name="12 Grupo"/>
          <p:cNvGrpSpPr/>
          <p:nvPr/>
        </p:nvGrpSpPr>
        <p:grpSpPr>
          <a:xfrm>
            <a:off x="6401300" y="3822700"/>
            <a:ext cx="2208801" cy="1295400"/>
            <a:chOff x="3824476" y="1733068"/>
            <a:chExt cx="2208801" cy="872464"/>
          </a:xfrm>
          <a:solidFill>
            <a:schemeClr val="accent5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" name="13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14 Rectángulo"/>
            <p:cNvSpPr/>
            <p:nvPr/>
          </p:nvSpPr>
          <p:spPr>
            <a:xfrm>
              <a:off x="3850030" y="1758622"/>
              <a:ext cx="2157693" cy="738817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/>
                <a:t>Software de Programación Financiera del Mercado de Energía de Corto Plazo</a:t>
              </a:r>
              <a:endParaRPr lang="es-MX" sz="1600" b="1" kern="1200" dirty="0"/>
            </a:p>
          </p:txBody>
        </p:sp>
      </p:grpSp>
      <p:grpSp>
        <p:nvGrpSpPr>
          <p:cNvPr id="4" name="16 Grupo"/>
          <p:cNvGrpSpPr/>
          <p:nvPr/>
        </p:nvGrpSpPr>
        <p:grpSpPr>
          <a:xfrm>
            <a:off x="6401300" y="5346700"/>
            <a:ext cx="2208801" cy="1346200"/>
            <a:chOff x="3824476" y="1733068"/>
            <a:chExt cx="2208801" cy="87246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8" name="17 Rectángulo redondeado"/>
            <p:cNvSpPr/>
            <p:nvPr/>
          </p:nvSpPr>
          <p:spPr>
            <a:xfrm>
              <a:off x="3824476" y="1733068"/>
              <a:ext cx="2208801" cy="872464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18 Rectángulo"/>
            <p:cNvSpPr/>
            <p:nvPr/>
          </p:nvSpPr>
          <p:spPr>
            <a:xfrm>
              <a:off x="3850030" y="1758622"/>
              <a:ext cx="2157693" cy="8213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b="1" dirty="0"/>
                <a:t>Sistema de Gestión de Certificados y Cumplimiento de Obligaciones de Energías Limpias</a:t>
              </a:r>
              <a:endParaRPr lang="es-MX" sz="1600" b="1" kern="1200" dirty="0"/>
            </a:p>
          </p:txBody>
        </p:sp>
      </p:grpSp>
      <p:sp>
        <p:nvSpPr>
          <p:cNvPr id="17" name="1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92977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" y="635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cap="small" dirty="0">
                <a:solidFill>
                  <a:schemeClr val="bg1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Temas</a:t>
            </a:r>
            <a:endParaRPr lang="es-MX" sz="3600" b="1" cap="small" dirty="0">
              <a:solidFill>
                <a:schemeClr val="bg1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429486" y="912076"/>
            <a:ext cx="8714513" cy="5945924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Cámara de Compensación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dirty="0">
                <a:solidFill>
                  <a:schemeClr val="bg1">
                    <a:lumMod val="50000"/>
                  </a:schemeClr>
                </a:solidFill>
                <a:ea typeface="Tahoma" charset="0"/>
                <a:cs typeface="Tahoma" charset="0"/>
              </a:rPr>
              <a:t>¿</a:t>
            </a: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  <a:ea typeface="Tahoma" charset="0"/>
                <a:cs typeface="Tahoma" charset="0"/>
              </a:rPr>
              <a:t>Quiénes pueden participar en la Cámara de Compensación ?</a:t>
            </a:r>
            <a:endParaRPr lang="es-MX" sz="2000" b="1" cap="small" dirty="0">
              <a:solidFill>
                <a:schemeClr val="bg1">
                  <a:lumMod val="50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Proceso para poder entrar a la Cámara de Compensación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Reporte de Calidad Crediticia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Solicitud del Reporte de Calidad Crediticia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Evaluación de Calidad Crediticia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Ofertas de Compra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Garantía de Seriedad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Firma de Contratos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Asignación de Contratos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Gestión de Contratos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Entrega de Productos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Garantías de Cumplimiento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Red de Seguridad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Fondo de Reserva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Gestión de Desbalances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Estados de Cuenta, Facturación y Pagos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Estados de Cuenta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Facturas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Terminación Anticipada de Contrato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Solución de Controversias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2000" b="1" cap="small" dirty="0">
                <a:solidFill>
                  <a:schemeClr val="bg1">
                    <a:lumMod val="50000"/>
                  </a:schemeClr>
                </a:solidFill>
              </a:rPr>
              <a:t>Portal de la Cámara de Compensación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0D205-C991-406C-B6C7-120F51257457}" type="slidenum">
              <a:rPr lang="es-MX" smtClean="0"/>
              <a:pPr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4265315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xmlns="" val="541426699"/>
              </p:ext>
            </p:extLst>
          </p:nvPr>
        </p:nvGraphicFramePr>
        <p:xfrm>
          <a:off x="236495" y="1834570"/>
          <a:ext cx="8718820" cy="452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35 CuadroTexto"/>
          <p:cNvSpPr txBox="1"/>
          <p:nvPr/>
        </p:nvSpPr>
        <p:spPr>
          <a:xfrm>
            <a:off x="3759200" y="3031830"/>
            <a:ext cx="487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Asegura que las </a:t>
            </a:r>
            <a:r>
              <a:rPr lang="es-MX" dirty="0" err="1"/>
              <a:t>ERC´s</a:t>
            </a:r>
            <a:r>
              <a:rPr lang="es-MX" dirty="0"/>
              <a:t> cumplan con las condiciones de sus contratos desde que se firman hasta que las Centrales Eléctricas entren en operación</a:t>
            </a:r>
          </a:p>
        </p:txBody>
      </p:sp>
      <p:sp>
        <p:nvSpPr>
          <p:cNvPr id="37" name="36 CuadroTexto"/>
          <p:cNvSpPr txBox="1"/>
          <p:nvPr/>
        </p:nvSpPr>
        <p:spPr>
          <a:xfrm>
            <a:off x="3721100" y="4962230"/>
            <a:ext cx="4787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Asegura que las </a:t>
            </a:r>
            <a:r>
              <a:rPr lang="es-MX" dirty="0" err="1"/>
              <a:t>ERC´s</a:t>
            </a:r>
            <a:r>
              <a:rPr lang="es-MX" dirty="0"/>
              <a:t> cumplan con las condiciones de sus contratos a partir de la entrada de operación de las Centrales Eléctricas asignadas a su contrato.</a:t>
            </a: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xmlns="" val="541426699"/>
              </p:ext>
            </p:extLst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7 Diagrama"/>
          <p:cNvGraphicFramePr/>
          <p:nvPr>
            <p:extLst>
              <p:ext uri="{D42A27DB-BD31-4B8C-83A1-F6EECF244321}">
                <p14:modId xmlns:p14="http://schemas.microsoft.com/office/powerpoint/2010/main" xmlns="" val="3961380413"/>
              </p:ext>
            </p:extLst>
          </p:nvPr>
        </p:nvGraphicFramePr>
        <p:xfrm>
          <a:off x="190500" y="2186709"/>
          <a:ext cx="8763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xmlns="" val="541426699"/>
              </p:ext>
            </p:extLst>
          </p:nvPr>
        </p:nvGraphicFramePr>
        <p:xfrm>
          <a:off x="449934" y="148500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18 CuadroTexto"/>
          <p:cNvSpPr txBox="1"/>
          <p:nvPr/>
        </p:nvSpPr>
        <p:spPr>
          <a:xfrm>
            <a:off x="55420" y="4702082"/>
            <a:ext cx="4076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/>
              <a:t>Esta Garantía se ajusta</a:t>
            </a:r>
            <a:r>
              <a:rPr lang="es-MX" b="1" dirty="0" smtClean="0"/>
              <a:t>:</a:t>
            </a:r>
          </a:p>
          <a:p>
            <a:endParaRPr lang="es-MX" b="1" dirty="0"/>
          </a:p>
          <a:p>
            <a:pPr marL="342900" indent="-342900" algn="just">
              <a:buFont typeface="+mj-lt"/>
              <a:buAutoNum type="alphaUcPeriod"/>
            </a:pPr>
            <a:r>
              <a:rPr lang="es-ES" dirty="0"/>
              <a:t>En la porción en que las Centrales Eléctricas cuya Fecha de Operación Comercial no haya ocurrido</a:t>
            </a:r>
          </a:p>
          <a:p>
            <a:pPr marL="342900" indent="-342900" algn="just">
              <a:buFont typeface="+mj-lt"/>
              <a:buAutoNum type="alphaUcPeriod"/>
            </a:pPr>
            <a:endParaRPr lang="es-MX" dirty="0"/>
          </a:p>
        </p:txBody>
      </p:sp>
      <p:graphicFrame>
        <p:nvGraphicFramePr>
          <p:cNvPr id="8" name="7 Diagrama"/>
          <p:cNvGraphicFramePr/>
          <p:nvPr>
            <p:extLst>
              <p:ext uri="{D42A27DB-BD31-4B8C-83A1-F6EECF244321}">
                <p14:modId xmlns:p14="http://schemas.microsoft.com/office/powerpoint/2010/main" xmlns="" val="3332620254"/>
              </p:ext>
            </p:extLst>
          </p:nvPr>
        </p:nvGraphicFramePr>
        <p:xfrm>
          <a:off x="503766" y="2331021"/>
          <a:ext cx="5159665" cy="2212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10" name="9 Conector recto"/>
          <p:cNvCxnSpPr/>
          <p:nvPr/>
        </p:nvCxnSpPr>
        <p:spPr>
          <a:xfrm flipH="1">
            <a:off x="4419597" y="2410691"/>
            <a:ext cx="13854" cy="4253345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sp>
        <p:nvSpPr>
          <p:cNvPr id="14" name="13 Rectángulo redondeado"/>
          <p:cNvSpPr/>
          <p:nvPr/>
        </p:nvSpPr>
        <p:spPr>
          <a:xfrm>
            <a:off x="4581526" y="2743201"/>
            <a:ext cx="2428874" cy="200024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b="1" dirty="0"/>
              <a:t>ERC1 </a:t>
            </a:r>
          </a:p>
        </p:txBody>
      </p:sp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4562475" y="2962275"/>
          <a:ext cx="2438400" cy="1100135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762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0988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PRODUCTO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CANTIDAD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GARANTÍA PREOPERATIVA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42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Potencia MW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111,845,565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404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Energía </a:t>
                      </a:r>
                      <a:r>
                        <a:rPr lang="es-MX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MWh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258,105,150 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042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CEL  año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172,070,100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042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542,020,815</a:t>
                      </a:r>
                      <a:endParaRPr lang="es-MX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7" name="16 Tabla"/>
          <p:cNvGraphicFramePr>
            <a:graphicFrameLocks noGrp="1"/>
          </p:cNvGraphicFramePr>
          <p:nvPr/>
        </p:nvGraphicFramePr>
        <p:xfrm>
          <a:off x="4552950" y="4186237"/>
          <a:ext cx="4419600" cy="1016112"/>
        </p:xfrm>
        <a:graphic>
          <a:graphicData uri="http://schemas.openxmlformats.org/drawingml/2006/table">
            <a:tbl>
              <a:tblPr/>
              <a:tblGrid>
                <a:gridCol w="11132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501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660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958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74525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Central  Eléctrica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Potencia MW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Energía </a:t>
                      </a:r>
                    </a:p>
                    <a:p>
                      <a:pPr algn="ctr" rtl="0" fontAlgn="b"/>
                      <a:r>
                        <a:rPr lang="es-MX" sz="10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MWh</a:t>
                      </a:r>
                      <a:endParaRPr lang="es-MX" sz="1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78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Central 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40,000.00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40,000.00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78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Central 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30,000.00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30,000.00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78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Central 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25,000.00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25,000.00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782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Central 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            5,000.00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     5,000.00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" name="17 CuadroTexto"/>
          <p:cNvSpPr txBox="1"/>
          <p:nvPr/>
        </p:nvSpPr>
        <p:spPr>
          <a:xfrm>
            <a:off x="7000874" y="3457575"/>
            <a:ext cx="1990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sz="1200" dirty="0"/>
              <a:t>La oferta de ERC1 se distribuye a través de cuatro Centrales Eléctricas.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4552949" y="5181600"/>
            <a:ext cx="4371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sz="1200" dirty="0"/>
              <a:t>La Fecha de Operación Comercial de la Central 1 ocurre el 1 de enero de 2020, por lo que la garantía Pre-operativa ajustada es:</a:t>
            </a:r>
          </a:p>
        </p:txBody>
      </p:sp>
      <p:graphicFrame>
        <p:nvGraphicFramePr>
          <p:cNvPr id="20" name="19 Tabla"/>
          <p:cNvGraphicFramePr>
            <a:graphicFrameLocks noGrp="1"/>
          </p:cNvGraphicFramePr>
          <p:nvPr/>
        </p:nvGraphicFramePr>
        <p:xfrm>
          <a:off x="4578350" y="5619750"/>
          <a:ext cx="4330699" cy="1000125"/>
        </p:xfrm>
        <a:graphic>
          <a:graphicData uri="http://schemas.openxmlformats.org/drawingml/2006/table">
            <a:tbl>
              <a:tblPr/>
              <a:tblGrid>
                <a:gridCol w="7608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415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159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16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7501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 Central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Potencia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Energía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CEL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Central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33,553,670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77,431,545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51,621,030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162,606,245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Central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27,961,391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64,526,288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43,017,525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135,505,204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Central </a:t>
                      </a:r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5,592,278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12,905,258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8,603,505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27,101,041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TOTAL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67,107,339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154,863,090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103,242,060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325,212,489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2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22</a:t>
            </a:fld>
            <a:endParaRPr lang="es-ES"/>
          </a:p>
        </p:txBody>
      </p:sp>
      <p:sp>
        <p:nvSpPr>
          <p:cNvPr id="22" name="21 CuadroTexto"/>
          <p:cNvSpPr txBox="1"/>
          <p:nvPr/>
        </p:nvSpPr>
        <p:spPr>
          <a:xfrm>
            <a:off x="7096125" y="2809875"/>
            <a:ext cx="1752599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1400" dirty="0"/>
              <a:t>Valor de la UDI 5.7357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05324" y="2314575"/>
            <a:ext cx="45624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36121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Exposici</a:t>
            </a:r>
            <a:r>
              <a:rPr lang="es-ES" sz="2000" b="1" dirty="0" err="1"/>
              <a:t>ón</a:t>
            </a:r>
            <a:r>
              <a:rPr lang="es-ES" sz="2000" b="1" dirty="0"/>
              <a:t> al Valor del Mercado</a:t>
            </a:r>
            <a:endParaRPr lang="es-MX" sz="2000" b="1" dirty="0"/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xmlns="" val="1533337291"/>
              </p:ext>
            </p:extLst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909" y="1918525"/>
            <a:ext cx="4753659" cy="22815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909" y="4212791"/>
            <a:ext cx="4754063" cy="23785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23568" y="1918525"/>
            <a:ext cx="4281854" cy="2294266"/>
          </a:xfrm>
          <a:prstGeom prst="rect">
            <a:avLst/>
          </a:prstGeom>
        </p:spPr>
      </p:pic>
      <p:sp>
        <p:nvSpPr>
          <p:cNvPr id="19" name="47 CuadroTexto"/>
          <p:cNvSpPr txBox="1"/>
          <p:nvPr/>
        </p:nvSpPr>
        <p:spPr>
          <a:xfrm>
            <a:off x="4806634" y="4200091"/>
            <a:ext cx="4278200" cy="237757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350" dirty="0">
                <a:solidFill>
                  <a:sysClr val="windowText" lastClr="000000"/>
                </a:solidFill>
              </a:rPr>
              <a:t>La Exposici</a:t>
            </a:r>
            <a:r>
              <a:rPr lang="es-ES" sz="1350" dirty="0" err="1">
                <a:solidFill>
                  <a:sysClr val="windowText" lastClr="000000"/>
                </a:solidFill>
              </a:rPr>
              <a:t>ón</a:t>
            </a:r>
            <a:r>
              <a:rPr lang="es-ES" sz="1350" dirty="0">
                <a:solidFill>
                  <a:sysClr val="windowText" lastClr="000000"/>
                </a:solidFill>
              </a:rPr>
              <a:t> al Valor del Mercado puede resultar en una pérdida o ganancia para el comprador.</a:t>
            </a:r>
          </a:p>
          <a:p>
            <a:pPr algn="just"/>
            <a:endParaRPr lang="es-ES" sz="1350" dirty="0">
              <a:solidFill>
                <a:sysClr val="windowText" lastClr="000000"/>
              </a:solidFill>
            </a:endParaRPr>
          </a:p>
          <a:p>
            <a:pPr algn="just"/>
            <a:r>
              <a:rPr lang="es-ES" sz="1350" dirty="0">
                <a:solidFill>
                  <a:sysClr val="windowText" lastClr="000000"/>
                </a:solidFill>
              </a:rPr>
              <a:t>Ante pérdidas, el riesgo de incumplimiento aumenta, lo que puede derivar en tener que colocar la posición en el mercado a un precio inferior al contratado, con la complejidad adicional de mantener cubierto al Vendedor.</a:t>
            </a:r>
            <a:endParaRPr lang="es-MX" sz="1350" dirty="0">
              <a:solidFill>
                <a:sysClr val="windowText" lastClr="000000"/>
              </a:solidFill>
            </a:endParaRPr>
          </a:p>
          <a:p>
            <a:pPr algn="just"/>
            <a:endParaRPr lang="es-MX" sz="1350" dirty="0">
              <a:solidFill>
                <a:sysClr val="windowText" lastClr="000000"/>
              </a:solidFill>
            </a:endParaRPr>
          </a:p>
          <a:p>
            <a:pPr algn="just"/>
            <a:r>
              <a:rPr lang="es-MX" sz="1350" dirty="0">
                <a:solidFill>
                  <a:sysClr val="windowText" lastClr="000000"/>
                </a:solidFill>
              </a:rPr>
              <a:t>La Exposici</a:t>
            </a:r>
            <a:r>
              <a:rPr lang="es-ES" sz="1350" dirty="0" err="1">
                <a:solidFill>
                  <a:sysClr val="windowText" lastClr="000000"/>
                </a:solidFill>
              </a:rPr>
              <a:t>ón</a:t>
            </a:r>
            <a:r>
              <a:rPr lang="es-ES" sz="1350" dirty="0">
                <a:solidFill>
                  <a:sysClr val="windowText" lastClr="000000"/>
                </a:solidFill>
              </a:rPr>
              <a:t> Contractual de CP será calculada como la </a:t>
            </a:r>
            <a:r>
              <a:rPr lang="es-ES" sz="1350" dirty="0">
                <a:solidFill>
                  <a:sysClr val="windowText" lastClr="000000"/>
                </a:solidFill>
                <a:latin typeface="Symbol" charset="2"/>
                <a:ea typeface="Symbol" charset="2"/>
                <a:cs typeface="Symbol" charset="2"/>
              </a:rPr>
              <a:t>S </a:t>
            </a:r>
            <a:r>
              <a:rPr lang="es-ES" sz="1350" dirty="0">
                <a:solidFill>
                  <a:sysClr val="windowText" lastClr="000000"/>
                </a:solidFill>
              </a:rPr>
              <a:t>de las exposición a las </a:t>
            </a:r>
            <a:r>
              <a:rPr lang="es-ES" sz="1350" dirty="0" err="1">
                <a:solidFill>
                  <a:sysClr val="windowText" lastClr="000000"/>
                </a:solidFill>
              </a:rPr>
              <a:t>CxC</a:t>
            </a:r>
            <a:r>
              <a:rPr lang="es-ES" sz="1350" dirty="0">
                <a:solidFill>
                  <a:sysClr val="windowText" lastClr="000000"/>
                </a:solidFill>
              </a:rPr>
              <a:t> más los 3 primeros años de su exposición al Mercado.</a:t>
            </a:r>
            <a:r>
              <a:rPr lang="es-ES" sz="1350" dirty="0">
                <a:solidFill>
                  <a:sysClr val="windowText" lastClr="000000"/>
                </a:solidFill>
                <a:latin typeface="Symbol" charset="2"/>
                <a:ea typeface="Symbol" charset="2"/>
                <a:cs typeface="Symbol" charset="2"/>
              </a:rPr>
              <a:t> </a:t>
            </a:r>
            <a:endParaRPr lang="es-MX" sz="1350" dirty="0">
              <a:solidFill>
                <a:sysClr val="windowText" lastClr="000000"/>
              </a:solidFill>
              <a:latin typeface="Symbol" charset="2"/>
              <a:ea typeface="Symbol" charset="2"/>
              <a:cs typeface="Symbol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10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418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xmlns="" val="1352588825"/>
              </p:ext>
            </p:extLst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910" y="1804224"/>
            <a:ext cx="8994919" cy="4647375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749300" y="3632200"/>
            <a:ext cx="7137400" cy="127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663234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418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/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5205" y="1804224"/>
            <a:ext cx="8945758" cy="4621975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25500" y="3556000"/>
            <a:ext cx="72136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01004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418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/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0874" y="1791525"/>
            <a:ext cx="8898194" cy="459740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1181100" y="3314700"/>
            <a:ext cx="6756400" cy="254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088068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9911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/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graphicFrame>
        <p:nvGraphicFramePr>
          <p:cNvPr id="17" name="16 Tabla"/>
          <p:cNvGraphicFramePr>
            <a:graphicFrameLocks noGrp="1"/>
          </p:cNvGraphicFramePr>
          <p:nvPr>
            <p:extLst/>
          </p:nvPr>
        </p:nvGraphicFramePr>
        <p:xfrm>
          <a:off x="2559050" y="3479798"/>
          <a:ext cx="4540249" cy="1620924"/>
        </p:xfrm>
        <a:graphic>
          <a:graphicData uri="http://schemas.openxmlformats.org/drawingml/2006/table">
            <a:tbl>
              <a:tblPr/>
              <a:tblGrid>
                <a:gridCol w="15043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838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20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6646"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Mes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Producto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0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MtM</a:t>
                      </a:r>
                      <a:r>
                        <a:rPr lang="es-MX" sz="1000" b="1" i="0" u="none" strike="noStrike" baseline="0" dirty="0">
                          <a:solidFill>
                            <a:srgbClr val="FFFFFF"/>
                          </a:solidFill>
                          <a:latin typeface="Calibri"/>
                        </a:rPr>
                        <a:t> 3 años</a:t>
                      </a:r>
                      <a:endParaRPr lang="es-MX" sz="10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995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Nov</a:t>
                      </a:r>
                      <a:r>
                        <a:rPr lang="es-MX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 2018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Energ</a:t>
                      </a:r>
                      <a:r>
                        <a:rPr lang="es-E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ía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9,846,124 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63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Nov</a:t>
                      </a:r>
                      <a:r>
                        <a:rPr lang="es-MX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 2018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Potencia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1,575,468    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63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Nov</a:t>
                      </a:r>
                      <a:r>
                        <a:rPr lang="es-MX" sz="1000" b="1" i="0" u="none" strike="noStrike" baseline="0" dirty="0">
                          <a:solidFill>
                            <a:srgbClr val="000000"/>
                          </a:solidFill>
                          <a:latin typeface="Calibri"/>
                        </a:rPr>
                        <a:t> 2018</a:t>
                      </a:r>
                      <a:endParaRPr lang="es-MX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CEL’s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42,566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158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MTM</a:t>
                      </a:r>
                      <a:r>
                        <a:rPr lang="es-MX" sz="1400" b="1" i="0" u="none" strike="noStrike" baseline="-25000" dirty="0">
                          <a:solidFill>
                            <a:srgbClr val="000000"/>
                          </a:solidFill>
                          <a:latin typeface="Calibri"/>
                        </a:rPr>
                        <a:t>i,a1-3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11,464,157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472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MX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7663" y="2652713"/>
            <a:ext cx="858331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434387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Garantías de Cumplimiento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35" name="Diagrama 6"/>
          <p:cNvGraphicFramePr/>
          <p:nvPr>
            <p:extLst>
              <p:ext uri="{D42A27DB-BD31-4B8C-83A1-F6EECF244321}">
                <p14:modId xmlns:p14="http://schemas.microsoft.com/office/powerpoint/2010/main" xmlns="" val="541426699"/>
              </p:ext>
            </p:extLst>
          </p:nvPr>
        </p:nvGraphicFramePr>
        <p:xfrm>
          <a:off x="449934" y="1465953"/>
          <a:ext cx="8718820" cy="1103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28</a:t>
            </a:fld>
            <a:endParaRPr lang="es-E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6316" y="2319385"/>
            <a:ext cx="8569036" cy="43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Red de Seguridad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7" name="6 Grupo"/>
          <p:cNvGrpSpPr/>
          <p:nvPr/>
        </p:nvGrpSpPr>
        <p:grpSpPr>
          <a:xfrm>
            <a:off x="427816" y="1870364"/>
            <a:ext cx="8395775" cy="4809781"/>
            <a:chOff x="427816" y="1524200"/>
            <a:chExt cx="8395775" cy="5155945"/>
          </a:xfrm>
        </p:grpSpPr>
        <p:sp>
          <p:nvSpPr>
            <p:cNvPr id="9" name="CuadroTexto 4"/>
            <p:cNvSpPr txBox="1"/>
            <p:nvPr/>
          </p:nvSpPr>
          <p:spPr>
            <a:xfrm>
              <a:off x="427816" y="1524200"/>
              <a:ext cx="8212706" cy="46166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MX" sz="2400" b="1" dirty="0"/>
                <a:t>Gestión de Riesgos</a:t>
              </a:r>
              <a:endParaRPr lang="es-MX" sz="2400" b="1" i="1" dirty="0"/>
            </a:p>
          </p:txBody>
        </p:sp>
        <p:sp>
          <p:nvSpPr>
            <p:cNvPr id="10" name="Rectángulo 6"/>
            <p:cNvSpPr/>
            <p:nvPr/>
          </p:nvSpPr>
          <p:spPr>
            <a:xfrm>
              <a:off x="660525" y="2497063"/>
              <a:ext cx="1980363" cy="43204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/>
                <a:t>Vendedores</a:t>
              </a:r>
            </a:p>
          </p:txBody>
        </p:sp>
        <p:sp>
          <p:nvSpPr>
            <p:cNvPr id="11" name="Rectángulo 7"/>
            <p:cNvSpPr/>
            <p:nvPr/>
          </p:nvSpPr>
          <p:spPr>
            <a:xfrm>
              <a:off x="6480693" y="2497063"/>
              <a:ext cx="2215248" cy="43204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2800" dirty="0"/>
                <a:t>Compradores</a:t>
              </a:r>
            </a:p>
          </p:txBody>
        </p:sp>
        <p:sp>
          <p:nvSpPr>
            <p:cNvPr id="12" name="Triángulo isósceles 84"/>
            <p:cNvSpPr/>
            <p:nvPr/>
          </p:nvSpPr>
          <p:spPr>
            <a:xfrm>
              <a:off x="2914873" y="2123648"/>
              <a:ext cx="3425661" cy="1562979"/>
            </a:xfrm>
            <a:prstGeom prst="triangle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sz="1400"/>
            </a:p>
          </p:txBody>
        </p:sp>
        <p:sp>
          <p:nvSpPr>
            <p:cNvPr id="13" name="CuadroTexto 85"/>
            <p:cNvSpPr txBox="1"/>
            <p:nvPr/>
          </p:nvSpPr>
          <p:spPr>
            <a:xfrm>
              <a:off x="3442646" y="2703462"/>
              <a:ext cx="23955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>
                  <a:solidFill>
                    <a:schemeClr val="bg1"/>
                  </a:solidFill>
                </a:rPr>
                <a:t>Red de </a:t>
              </a:r>
            </a:p>
            <a:p>
              <a:pPr algn="ctr"/>
              <a:r>
                <a:rPr lang="es-MX" sz="2000" b="1" dirty="0">
                  <a:solidFill>
                    <a:schemeClr val="bg1"/>
                  </a:solidFill>
                </a:rPr>
                <a:t>Seguridad</a:t>
              </a:r>
            </a:p>
          </p:txBody>
        </p:sp>
        <p:cxnSp>
          <p:nvCxnSpPr>
            <p:cNvPr id="14" name="Conector angular 2"/>
            <p:cNvCxnSpPr/>
            <p:nvPr/>
          </p:nvCxnSpPr>
          <p:spPr>
            <a:xfrm rot="16200000" flipV="1">
              <a:off x="1533748" y="3341767"/>
              <a:ext cx="1707115" cy="1473197"/>
            </a:xfrm>
            <a:prstGeom prst="bentConnector3">
              <a:avLst>
                <a:gd name="adj1" fmla="val 1346"/>
              </a:avLst>
            </a:prstGeom>
            <a:ln w="19050" cmpd="sng">
              <a:solidFill>
                <a:srgbClr val="FF66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angular 5"/>
            <p:cNvCxnSpPr/>
            <p:nvPr/>
          </p:nvCxnSpPr>
          <p:spPr>
            <a:xfrm rot="5400000" flipH="1" flipV="1">
              <a:off x="6062884" y="3344328"/>
              <a:ext cx="1707116" cy="1468076"/>
            </a:xfrm>
            <a:prstGeom prst="bentConnector3">
              <a:avLst>
                <a:gd name="adj1" fmla="val 7"/>
              </a:avLst>
            </a:prstGeom>
            <a:ln w="19050">
              <a:solidFill>
                <a:srgbClr val="FF66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CuadroTexto 38"/>
            <p:cNvSpPr txBox="1"/>
            <p:nvPr/>
          </p:nvSpPr>
          <p:spPr>
            <a:xfrm>
              <a:off x="452483" y="4498926"/>
              <a:ext cx="2350800" cy="1286718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200" dirty="0"/>
                <a:t>Cualquier faltante de pagos que surja por cuentas incobrables será absorbido por todos los Vendedores de manera proporcional  a sus cuentas por cobrar.</a:t>
              </a:r>
            </a:p>
          </p:txBody>
        </p:sp>
        <p:sp>
          <p:nvSpPr>
            <p:cNvPr id="17" name="CuadroTexto 39"/>
            <p:cNvSpPr txBox="1"/>
            <p:nvPr/>
          </p:nvSpPr>
          <p:spPr>
            <a:xfrm>
              <a:off x="6472976" y="4498925"/>
              <a:ext cx="2350615" cy="1200329"/>
            </a:xfrm>
            <a:prstGeom prst="rect">
              <a:avLst/>
            </a:prstGeom>
            <a:ln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200" dirty="0"/>
                <a:t>Cualquier faltante de Productos que surja por incumplimientos de entrega será absorbido por todos los Compradores de manera proporcional al monto total de pagos que les corresponda realizar.</a:t>
              </a:r>
            </a:p>
          </p:txBody>
        </p:sp>
        <p:pic>
          <p:nvPicPr>
            <p:cNvPr id="18" name="Imagen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52836" y="5279064"/>
              <a:ext cx="2395514" cy="67927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sp>
          <p:nvSpPr>
            <p:cNvPr id="19" name="CuadroTexto 22"/>
            <p:cNvSpPr txBox="1"/>
            <p:nvPr/>
          </p:nvSpPr>
          <p:spPr>
            <a:xfrm>
              <a:off x="3826146" y="5231684"/>
              <a:ext cx="16546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600" dirty="0"/>
                <a:t>Equilibrio</a:t>
              </a:r>
            </a:p>
          </p:txBody>
        </p:sp>
        <p:sp>
          <p:nvSpPr>
            <p:cNvPr id="20" name="Rectángulo 42"/>
            <p:cNvSpPr/>
            <p:nvPr/>
          </p:nvSpPr>
          <p:spPr>
            <a:xfrm>
              <a:off x="2220687" y="6206040"/>
              <a:ext cx="4710024" cy="474105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600" dirty="0"/>
                <a:t>La Posición Neta de Pagos de la CC será  Neutral.</a:t>
              </a:r>
            </a:p>
            <a:p>
              <a:pPr algn="ctr"/>
              <a:r>
                <a:rPr lang="es-MX" sz="1600" dirty="0"/>
                <a:t>-No se prevén Riesgos en la Operación de la CC-</a:t>
              </a:r>
            </a:p>
          </p:txBody>
        </p:sp>
        <p:graphicFrame>
          <p:nvGraphicFramePr>
            <p:cNvPr id="21" name="Diagrama 27"/>
            <p:cNvGraphicFramePr/>
            <p:nvPr>
              <p:extLst>
                <p:ext uri="{D42A27DB-BD31-4B8C-83A1-F6EECF244321}">
                  <p14:modId xmlns:p14="http://schemas.microsoft.com/office/powerpoint/2010/main" xmlns="" val="1209048362"/>
                </p:ext>
              </p:extLst>
            </p:nvPr>
          </p:nvGraphicFramePr>
          <p:xfrm>
            <a:off x="3134023" y="3775028"/>
            <a:ext cx="3055665" cy="133530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  <p:sp>
        <p:nvSpPr>
          <p:cNvPr id="22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29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407035" y="1108774"/>
            <a:ext cx="8212706" cy="40011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/>
              <a:t>Facilita la gestión de Contratos</a:t>
            </a:r>
          </a:p>
        </p:txBody>
      </p:sp>
      <p:sp>
        <p:nvSpPr>
          <p:cNvPr id="58" name="AutoShape 2" descr="Resultado de imagen para contra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26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Cámara de Compensación </a:t>
            </a:r>
          </a:p>
        </p:txBody>
      </p:sp>
      <p:grpSp>
        <p:nvGrpSpPr>
          <p:cNvPr id="456" name="455 Grupo"/>
          <p:cNvGrpSpPr/>
          <p:nvPr/>
        </p:nvGrpSpPr>
        <p:grpSpPr>
          <a:xfrm>
            <a:off x="393700" y="1889126"/>
            <a:ext cx="3733800" cy="3416299"/>
            <a:chOff x="447675" y="3495675"/>
            <a:chExt cx="3689350" cy="3038475"/>
          </a:xfrm>
        </p:grpSpPr>
        <p:sp>
          <p:nvSpPr>
            <p:cNvPr id="270" name="269 Elipse"/>
            <p:cNvSpPr/>
            <p:nvPr/>
          </p:nvSpPr>
          <p:spPr>
            <a:xfrm>
              <a:off x="742950" y="3648075"/>
              <a:ext cx="3114675" cy="2686051"/>
            </a:xfrm>
            <a:prstGeom prst="ellipse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grpSp>
          <p:nvGrpSpPr>
            <p:cNvPr id="176" name="175 Grupo"/>
            <p:cNvGrpSpPr/>
            <p:nvPr/>
          </p:nvGrpSpPr>
          <p:grpSpPr>
            <a:xfrm>
              <a:off x="2790825" y="3543300"/>
              <a:ext cx="714375" cy="619125"/>
              <a:chOff x="647700" y="3667125"/>
              <a:chExt cx="714375" cy="619125"/>
            </a:xfrm>
          </p:grpSpPr>
          <p:sp>
            <p:nvSpPr>
              <p:cNvPr id="89" name="88 Elipse"/>
              <p:cNvSpPr/>
              <p:nvPr/>
            </p:nvSpPr>
            <p:spPr>
              <a:xfrm>
                <a:off x="647700" y="36671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7" name="Picture 10" descr="http://www.sparksolar.ca/wp-content/themes/Spark%20Solar/images/solartracker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3425" y="3756025"/>
                <a:ext cx="546615" cy="393700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extLst/>
            </p:spPr>
          </p:pic>
        </p:grpSp>
        <p:grpSp>
          <p:nvGrpSpPr>
            <p:cNvPr id="172" name="171 Grupo"/>
            <p:cNvGrpSpPr/>
            <p:nvPr/>
          </p:nvGrpSpPr>
          <p:grpSpPr>
            <a:xfrm>
              <a:off x="447675" y="4591050"/>
              <a:ext cx="714375" cy="619125"/>
              <a:chOff x="1171575" y="5495925"/>
              <a:chExt cx="714375" cy="619125"/>
            </a:xfrm>
          </p:grpSpPr>
          <p:sp>
            <p:nvSpPr>
              <p:cNvPr id="98" name="97 Elipse"/>
              <p:cNvSpPr/>
              <p:nvPr/>
            </p:nvSpPr>
            <p:spPr>
              <a:xfrm>
                <a:off x="1171575" y="54959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71" name="Picture 25" descr="http://www.navigantresearch.com/wp-assets/uploads/2013/04/WindEnergy_Icon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525" y="5575143"/>
                <a:ext cx="460599" cy="4605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75" name="174 Grupo"/>
            <p:cNvGrpSpPr/>
            <p:nvPr/>
          </p:nvGrpSpPr>
          <p:grpSpPr>
            <a:xfrm>
              <a:off x="3422650" y="4695825"/>
              <a:ext cx="714375" cy="619125"/>
              <a:chOff x="628650" y="4791075"/>
              <a:chExt cx="714375" cy="619125"/>
            </a:xfrm>
          </p:grpSpPr>
          <p:sp>
            <p:nvSpPr>
              <p:cNvPr id="88" name="87 Elipse"/>
              <p:cNvSpPr/>
              <p:nvPr/>
            </p:nvSpPr>
            <p:spPr>
              <a:xfrm>
                <a:off x="628650" y="479107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74" name="Picture 19" descr="https://encrypted-tbn2.gstatic.com/images?q=tbn:ANd9GcRYBZASLTkoxmn0FVaGcnKQ4Ivcw_mi4tX433Z7hjuSZMtlGrkHkBzXJjtb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9144" y="4905374"/>
                <a:ext cx="419002" cy="390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5" name="184 Grupo"/>
            <p:cNvGrpSpPr/>
            <p:nvPr/>
          </p:nvGrpSpPr>
          <p:grpSpPr>
            <a:xfrm>
              <a:off x="1333500" y="3495675"/>
              <a:ext cx="714375" cy="619125"/>
              <a:chOff x="2228850" y="3276600"/>
              <a:chExt cx="714375" cy="619125"/>
            </a:xfrm>
          </p:grpSpPr>
          <p:sp>
            <p:nvSpPr>
              <p:cNvPr id="178" name="177 Elipse"/>
              <p:cNvSpPr/>
              <p:nvPr/>
            </p:nvSpPr>
            <p:spPr>
              <a:xfrm>
                <a:off x="2228850" y="32766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82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183" t="19894" r="6213" b="8708"/>
              <a:stretch>
                <a:fillRect/>
              </a:stretch>
            </p:blipFill>
            <p:spPr bwMode="auto">
              <a:xfrm>
                <a:off x="2329486" y="3376896"/>
                <a:ext cx="518490" cy="3809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6" name="185 Grupo"/>
            <p:cNvGrpSpPr/>
            <p:nvPr/>
          </p:nvGrpSpPr>
          <p:grpSpPr>
            <a:xfrm>
              <a:off x="1123497" y="5890310"/>
              <a:ext cx="629255" cy="600430"/>
              <a:chOff x="2942772" y="4232960"/>
              <a:chExt cx="629255" cy="600430"/>
            </a:xfrm>
          </p:grpSpPr>
          <p:sp>
            <p:nvSpPr>
              <p:cNvPr id="181" name="180 Elipse"/>
              <p:cNvSpPr/>
              <p:nvPr/>
            </p:nvSpPr>
            <p:spPr>
              <a:xfrm>
                <a:off x="2942772" y="4232960"/>
                <a:ext cx="629255" cy="600430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83" name="Picture 37" descr="https://encrypted-tbn1.gstatic.com/images?q=tbn:ANd9GcRdyxTtmZ6UJ8BhvOaeARtiM6e_hDqJOeYoMU5-UBLRV7S7RNzeE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5058" y="4376225"/>
                <a:ext cx="502693" cy="311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7" name="186 Grupo"/>
            <p:cNvGrpSpPr/>
            <p:nvPr/>
          </p:nvGrpSpPr>
          <p:grpSpPr>
            <a:xfrm>
              <a:off x="2667000" y="5915025"/>
              <a:ext cx="714375" cy="619125"/>
              <a:chOff x="2419350" y="5372100"/>
              <a:chExt cx="714375" cy="619125"/>
            </a:xfrm>
          </p:grpSpPr>
          <p:sp>
            <p:nvSpPr>
              <p:cNvPr id="180" name="179 Elipse"/>
              <p:cNvSpPr/>
              <p:nvPr/>
            </p:nvSpPr>
            <p:spPr>
              <a:xfrm>
                <a:off x="2419350" y="53721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184" name="Picture 7" descr="http://www.smartpowergeneration.com/spg/assets/img/myth_icon_1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32646"/>
              <a:stretch>
                <a:fillRect/>
              </a:stretch>
            </p:blipFill>
            <p:spPr bwMode="auto">
              <a:xfrm>
                <a:off x="2546649" y="5465738"/>
                <a:ext cx="501351" cy="370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294" name="293 Conector recto de flecha"/>
            <p:cNvCxnSpPr/>
            <p:nvPr/>
          </p:nvCxnSpPr>
          <p:spPr>
            <a:xfrm rot="5400000">
              <a:off x="1390650" y="4425950"/>
              <a:ext cx="1727200" cy="1244600"/>
            </a:xfrm>
            <a:prstGeom prst="straightConnector1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296 Conector recto de flecha"/>
            <p:cNvCxnSpPr/>
            <p:nvPr/>
          </p:nvCxnSpPr>
          <p:spPr>
            <a:xfrm rot="16200000" flipH="1">
              <a:off x="1460500" y="4559300"/>
              <a:ext cx="1784350" cy="946150"/>
            </a:xfrm>
            <a:prstGeom prst="straightConnector1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299 Conector recto de flecha"/>
            <p:cNvCxnSpPr/>
            <p:nvPr/>
          </p:nvCxnSpPr>
          <p:spPr>
            <a:xfrm>
              <a:off x="1219200" y="4953000"/>
              <a:ext cx="2114550" cy="25400"/>
            </a:xfrm>
            <a:prstGeom prst="straightConnector1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7" name="316 Grupo"/>
            <p:cNvGrpSpPr/>
            <p:nvPr/>
          </p:nvGrpSpPr>
          <p:grpSpPr>
            <a:xfrm>
              <a:off x="2032000" y="3612356"/>
              <a:ext cx="56356" cy="95250"/>
              <a:chOff x="2032000" y="3612356"/>
              <a:chExt cx="56356" cy="95250"/>
            </a:xfrm>
          </p:grpSpPr>
          <p:cxnSp>
            <p:nvCxnSpPr>
              <p:cNvPr id="312" name="311 Conector recto"/>
              <p:cNvCxnSpPr/>
              <p:nvPr/>
            </p:nvCxnSpPr>
            <p:spPr>
              <a:xfrm flipV="1">
                <a:off x="2032000" y="3612356"/>
                <a:ext cx="56356" cy="51594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313 Conector recto"/>
              <p:cNvCxnSpPr/>
              <p:nvPr/>
            </p:nvCxnSpPr>
            <p:spPr>
              <a:xfrm>
                <a:off x="2038350" y="3676650"/>
                <a:ext cx="50006" cy="30956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2" name="321 Grupo"/>
            <p:cNvGrpSpPr/>
            <p:nvPr/>
          </p:nvGrpSpPr>
          <p:grpSpPr>
            <a:xfrm rot="19173629" flipH="1">
              <a:off x="1293503" y="3910618"/>
              <a:ext cx="84787" cy="94417"/>
              <a:chOff x="1939606" y="3626178"/>
              <a:chExt cx="37487" cy="50321"/>
            </a:xfrm>
          </p:grpSpPr>
          <p:cxnSp>
            <p:nvCxnSpPr>
              <p:cNvPr id="323" name="322 Conector recto"/>
              <p:cNvCxnSpPr/>
              <p:nvPr/>
            </p:nvCxnSpPr>
            <p:spPr>
              <a:xfrm rot="8373629" flipH="1">
                <a:off x="1939606" y="3626178"/>
                <a:ext cx="37487" cy="10421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323 Conector recto"/>
              <p:cNvCxnSpPr/>
              <p:nvPr/>
            </p:nvCxnSpPr>
            <p:spPr>
              <a:xfrm rot="13773629" flipH="1">
                <a:off x="1945582" y="3657294"/>
                <a:ext cx="34089" cy="4322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8" name="327 Grupo"/>
            <p:cNvGrpSpPr/>
            <p:nvPr/>
          </p:nvGrpSpPr>
          <p:grpSpPr>
            <a:xfrm rot="3512161" flipH="1" flipV="1">
              <a:off x="3761646" y="4613140"/>
              <a:ext cx="94288" cy="118284"/>
              <a:chOff x="2009901" y="3456950"/>
              <a:chExt cx="29465" cy="47045"/>
            </a:xfrm>
          </p:grpSpPr>
          <p:cxnSp>
            <p:nvCxnSpPr>
              <p:cNvPr id="329" name="328 Conector recto"/>
              <p:cNvCxnSpPr/>
              <p:nvPr/>
            </p:nvCxnSpPr>
            <p:spPr>
              <a:xfrm rot="7287839" flipH="1" flipV="1">
                <a:off x="2013974" y="3464886"/>
                <a:ext cx="32195" cy="16324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329 Conector recto"/>
              <p:cNvCxnSpPr/>
              <p:nvPr/>
            </p:nvCxnSpPr>
            <p:spPr>
              <a:xfrm rot="1887839">
                <a:off x="2009901" y="3487078"/>
                <a:ext cx="29465" cy="16917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7" name="336 Grupo"/>
            <p:cNvGrpSpPr/>
            <p:nvPr/>
          </p:nvGrpSpPr>
          <p:grpSpPr>
            <a:xfrm rot="7412191" flipV="1">
              <a:off x="3755555" y="5290575"/>
              <a:ext cx="83544" cy="115040"/>
              <a:chOff x="2012425" y="3474218"/>
              <a:chExt cx="4369" cy="11335"/>
            </a:xfrm>
          </p:grpSpPr>
          <p:cxnSp>
            <p:nvCxnSpPr>
              <p:cNvPr id="338" name="337 Conector recto"/>
              <p:cNvCxnSpPr/>
              <p:nvPr/>
            </p:nvCxnSpPr>
            <p:spPr>
              <a:xfrm rot="18212191">
                <a:off x="2012041" y="3476192"/>
                <a:ext cx="6728" cy="2779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338 Conector recto"/>
              <p:cNvCxnSpPr/>
              <p:nvPr/>
            </p:nvCxnSpPr>
            <p:spPr>
              <a:xfrm rot="12812191" flipH="1" flipV="1">
                <a:off x="2012425" y="3481192"/>
                <a:ext cx="3741" cy="4361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0" name="349 Grupo"/>
            <p:cNvGrpSpPr/>
            <p:nvPr/>
          </p:nvGrpSpPr>
          <p:grpSpPr>
            <a:xfrm>
              <a:off x="1759904" y="6203941"/>
              <a:ext cx="69699" cy="130222"/>
              <a:chOff x="2012762" y="3627556"/>
              <a:chExt cx="44489" cy="74922"/>
            </a:xfrm>
          </p:grpSpPr>
          <p:cxnSp>
            <p:nvCxnSpPr>
              <p:cNvPr id="351" name="350 Conector recto"/>
              <p:cNvCxnSpPr/>
              <p:nvPr/>
            </p:nvCxnSpPr>
            <p:spPr>
              <a:xfrm flipV="1">
                <a:off x="2012762" y="3627556"/>
                <a:ext cx="44489" cy="28611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351 Conector recto"/>
              <p:cNvCxnSpPr/>
              <p:nvPr/>
            </p:nvCxnSpPr>
            <p:spPr>
              <a:xfrm rot="16200000" flipH="1">
                <a:off x="2009698" y="3662502"/>
                <a:ext cx="47118" cy="32833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3" name="362 Grupo"/>
            <p:cNvGrpSpPr/>
            <p:nvPr/>
          </p:nvGrpSpPr>
          <p:grpSpPr>
            <a:xfrm rot="14280331" flipV="1">
              <a:off x="1020264" y="5815744"/>
              <a:ext cx="190955" cy="234856"/>
              <a:chOff x="2015384" y="3624942"/>
              <a:chExt cx="7480" cy="7686"/>
            </a:xfrm>
          </p:grpSpPr>
          <p:cxnSp>
            <p:nvCxnSpPr>
              <p:cNvPr id="364" name="363 Conector recto"/>
              <p:cNvCxnSpPr/>
              <p:nvPr/>
            </p:nvCxnSpPr>
            <p:spPr>
              <a:xfrm rot="9716585" flipH="1">
                <a:off x="2015384" y="3624942"/>
                <a:ext cx="4298" cy="947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364 Conector recto"/>
              <p:cNvCxnSpPr>
                <a:stCxn id="270" idx="3"/>
                <a:endCxn id="270" idx="3"/>
              </p:cNvCxnSpPr>
              <p:nvPr/>
            </p:nvCxnSpPr>
            <p:spPr>
              <a:xfrm rot="9716585" flipV="1">
                <a:off x="2022864" y="3632628"/>
                <a:ext cx="0" cy="0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4" name="373 Conector recto"/>
            <p:cNvCxnSpPr/>
            <p:nvPr/>
          </p:nvCxnSpPr>
          <p:spPr>
            <a:xfrm>
              <a:off x="1123950" y="5934075"/>
              <a:ext cx="101328" cy="25738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5" name="384 Grupo"/>
            <p:cNvGrpSpPr/>
            <p:nvPr/>
          </p:nvGrpSpPr>
          <p:grpSpPr>
            <a:xfrm rot="3826009" flipV="1">
              <a:off x="3438903" y="4039209"/>
              <a:ext cx="86713" cy="112173"/>
              <a:chOff x="2013535" y="3476874"/>
              <a:chExt cx="2330" cy="8477"/>
            </a:xfrm>
          </p:grpSpPr>
          <p:cxnSp>
            <p:nvCxnSpPr>
              <p:cNvPr id="386" name="385 Conector recto"/>
              <p:cNvCxnSpPr/>
              <p:nvPr/>
            </p:nvCxnSpPr>
            <p:spPr>
              <a:xfrm rot="9226009" flipH="1" flipV="1">
                <a:off x="2013535" y="3476874"/>
                <a:ext cx="2330" cy="1277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386 Conector recto"/>
              <p:cNvCxnSpPr/>
              <p:nvPr/>
            </p:nvCxnSpPr>
            <p:spPr>
              <a:xfrm rot="3826009" flipV="1">
                <a:off x="2010145" y="3481431"/>
                <a:ext cx="7492" cy="348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1" name="390 Grupo"/>
            <p:cNvGrpSpPr/>
            <p:nvPr/>
          </p:nvGrpSpPr>
          <p:grpSpPr>
            <a:xfrm rot="20026714" flipV="1">
              <a:off x="3277215" y="5917494"/>
              <a:ext cx="99711" cy="104899"/>
              <a:chOff x="2015083" y="3477453"/>
              <a:chExt cx="11496" cy="14490"/>
            </a:xfrm>
          </p:grpSpPr>
          <p:cxnSp>
            <p:nvCxnSpPr>
              <p:cNvPr id="392" name="391 Conector recto"/>
              <p:cNvCxnSpPr/>
              <p:nvPr/>
            </p:nvCxnSpPr>
            <p:spPr>
              <a:xfrm rot="20026714" flipV="1">
                <a:off x="2015083" y="3477453"/>
                <a:ext cx="11496" cy="1309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392 Conector recto"/>
              <p:cNvCxnSpPr/>
              <p:nvPr/>
            </p:nvCxnSpPr>
            <p:spPr>
              <a:xfrm rot="14626714" flipH="1">
                <a:off x="2012545" y="3483500"/>
                <a:ext cx="14153" cy="2733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6" name="395 Grupo"/>
            <p:cNvGrpSpPr/>
            <p:nvPr/>
          </p:nvGrpSpPr>
          <p:grpSpPr>
            <a:xfrm rot="4132926">
              <a:off x="731234" y="5216070"/>
              <a:ext cx="116536" cy="97968"/>
              <a:chOff x="2033032" y="3630744"/>
              <a:chExt cx="41643" cy="46110"/>
            </a:xfrm>
          </p:grpSpPr>
          <p:cxnSp>
            <p:nvCxnSpPr>
              <p:cNvPr id="397" name="396 Conector recto"/>
              <p:cNvCxnSpPr/>
              <p:nvPr/>
            </p:nvCxnSpPr>
            <p:spPr>
              <a:xfrm rot="17467074">
                <a:off x="2041748" y="3636203"/>
                <a:ext cx="34744" cy="23826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397 Conector recto"/>
              <p:cNvCxnSpPr/>
              <p:nvPr/>
            </p:nvCxnSpPr>
            <p:spPr>
              <a:xfrm rot="1267074">
                <a:off x="2033032" y="3664849"/>
                <a:ext cx="41643" cy="12005"/>
              </a:xfrm>
              <a:prstGeom prst="line">
                <a:avLst/>
              </a:prstGeom>
              <a:ln w="254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2" name="411 Conector recto"/>
            <p:cNvCxnSpPr>
              <a:endCxn id="98" idx="0"/>
            </p:cNvCxnSpPr>
            <p:nvPr/>
          </p:nvCxnSpPr>
          <p:spPr>
            <a:xfrm rot="16200000" flipH="1">
              <a:off x="756048" y="4542234"/>
              <a:ext cx="78581" cy="1905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413 Conector recto"/>
            <p:cNvCxnSpPr/>
            <p:nvPr/>
          </p:nvCxnSpPr>
          <p:spPr>
            <a:xfrm flipV="1">
              <a:off x="809627" y="4533900"/>
              <a:ext cx="78582" cy="57151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422 Conector recto"/>
            <p:cNvCxnSpPr/>
            <p:nvPr/>
          </p:nvCxnSpPr>
          <p:spPr>
            <a:xfrm rot="16200000" flipV="1">
              <a:off x="2752727" y="3662363"/>
              <a:ext cx="71438" cy="33339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424 Conector recto"/>
            <p:cNvCxnSpPr/>
            <p:nvPr/>
          </p:nvCxnSpPr>
          <p:spPr>
            <a:xfrm rot="10800000" flipV="1">
              <a:off x="2733675" y="3724273"/>
              <a:ext cx="71444" cy="3334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10800000">
              <a:off x="2605088" y="6248401"/>
              <a:ext cx="57154" cy="47625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440 Conector recto"/>
            <p:cNvCxnSpPr/>
            <p:nvPr/>
          </p:nvCxnSpPr>
          <p:spPr>
            <a:xfrm rot="5400000" flipH="1" flipV="1">
              <a:off x="2614613" y="6300788"/>
              <a:ext cx="57150" cy="47625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3" name="542 Grupo"/>
          <p:cNvGrpSpPr/>
          <p:nvPr/>
        </p:nvGrpSpPr>
        <p:grpSpPr>
          <a:xfrm>
            <a:off x="4648200" y="1952625"/>
            <a:ext cx="3911600" cy="3301385"/>
            <a:chOff x="4591039" y="3037610"/>
            <a:chExt cx="3941051" cy="3323320"/>
          </a:xfrm>
        </p:grpSpPr>
        <p:grpSp>
          <p:nvGrpSpPr>
            <p:cNvPr id="459" name="175 Grupo"/>
            <p:cNvGrpSpPr/>
            <p:nvPr/>
          </p:nvGrpSpPr>
          <p:grpSpPr>
            <a:xfrm>
              <a:off x="7075340" y="3037610"/>
              <a:ext cx="815975" cy="746125"/>
              <a:chOff x="647700" y="3667125"/>
              <a:chExt cx="714375" cy="619125"/>
            </a:xfrm>
          </p:grpSpPr>
          <p:sp>
            <p:nvSpPr>
              <p:cNvPr id="512" name="511 Elipse"/>
              <p:cNvSpPr/>
              <p:nvPr/>
            </p:nvSpPr>
            <p:spPr>
              <a:xfrm>
                <a:off x="647700" y="36671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13" name="Picture 10" descr="http://www.sparksolar.ca/wp-content/themes/Spark%20Solar/images/solartracker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3425" y="3756025"/>
                <a:ext cx="546615" cy="393700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extLst/>
            </p:spPr>
          </p:pic>
        </p:grpSp>
        <p:grpSp>
          <p:nvGrpSpPr>
            <p:cNvPr id="460" name="171 Grupo"/>
            <p:cNvGrpSpPr/>
            <p:nvPr/>
          </p:nvGrpSpPr>
          <p:grpSpPr>
            <a:xfrm>
              <a:off x="4591039" y="4452945"/>
              <a:ext cx="758825" cy="669600"/>
              <a:chOff x="1171575" y="5495925"/>
              <a:chExt cx="714375" cy="619125"/>
            </a:xfrm>
          </p:grpSpPr>
          <p:sp>
            <p:nvSpPr>
              <p:cNvPr id="510" name="509 Elipse"/>
              <p:cNvSpPr/>
              <p:nvPr/>
            </p:nvSpPr>
            <p:spPr>
              <a:xfrm>
                <a:off x="1171575" y="549592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11" name="Picture 25" descr="http://www.navigantresearch.com/wp-assets/uploads/2013/04/WindEnergy_Icon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525" y="5575143"/>
                <a:ext cx="460599" cy="4605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461" name="174 Grupo"/>
            <p:cNvGrpSpPr/>
            <p:nvPr/>
          </p:nvGrpSpPr>
          <p:grpSpPr>
            <a:xfrm>
              <a:off x="7801840" y="4403435"/>
              <a:ext cx="730250" cy="717550"/>
              <a:chOff x="628650" y="4791075"/>
              <a:chExt cx="714375" cy="619125"/>
            </a:xfrm>
          </p:grpSpPr>
          <p:sp>
            <p:nvSpPr>
              <p:cNvPr id="508" name="507 Elipse"/>
              <p:cNvSpPr/>
              <p:nvPr/>
            </p:nvSpPr>
            <p:spPr>
              <a:xfrm>
                <a:off x="628650" y="4791075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09" name="Picture 19" descr="https://encrypted-tbn2.gstatic.com/images?q=tbn:ANd9GcRYBZASLTkoxmn0FVaGcnKQ4Ivcw_mi4tX433Z7hjuSZMtlGrkHkBzXJjtb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7920" y="4905374"/>
                <a:ext cx="419002" cy="3905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62" name="184 Grupo"/>
            <p:cNvGrpSpPr/>
            <p:nvPr/>
          </p:nvGrpSpPr>
          <p:grpSpPr>
            <a:xfrm>
              <a:off x="5292862" y="3117996"/>
              <a:ext cx="698499" cy="647700"/>
              <a:chOff x="2228850" y="3276600"/>
              <a:chExt cx="714375" cy="619125"/>
            </a:xfrm>
          </p:grpSpPr>
          <p:sp>
            <p:nvSpPr>
              <p:cNvPr id="506" name="505 Elipse"/>
              <p:cNvSpPr/>
              <p:nvPr/>
            </p:nvSpPr>
            <p:spPr>
              <a:xfrm>
                <a:off x="2228850" y="32766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07" name="Picture 3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183" t="19894" r="6213" b="8708"/>
              <a:stretch>
                <a:fillRect/>
              </a:stretch>
            </p:blipFill>
            <p:spPr bwMode="auto">
              <a:xfrm>
                <a:off x="2329486" y="3407507"/>
                <a:ext cx="476832" cy="3503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63" name="185 Grupo"/>
            <p:cNvGrpSpPr/>
            <p:nvPr/>
          </p:nvGrpSpPr>
          <p:grpSpPr>
            <a:xfrm>
              <a:off x="5248566" y="5729430"/>
              <a:ext cx="704850" cy="631500"/>
              <a:chOff x="2905125" y="4248150"/>
              <a:chExt cx="714375" cy="619125"/>
            </a:xfrm>
          </p:grpSpPr>
          <p:sp>
            <p:nvSpPr>
              <p:cNvPr id="504" name="503 Elipse"/>
              <p:cNvSpPr/>
              <p:nvPr/>
            </p:nvSpPr>
            <p:spPr>
              <a:xfrm>
                <a:off x="2905125" y="424815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05" name="Picture 37" descr="https://encrypted-tbn1.gstatic.com/images?q=tbn:ANd9GcRdyxTtmZ6UJ8BhvOaeARtiM6e_hDqJOeYoMU5-UBLRV7S7RNzeE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2509" y="4411349"/>
                <a:ext cx="502692" cy="311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64" name="186 Grupo"/>
            <p:cNvGrpSpPr/>
            <p:nvPr/>
          </p:nvGrpSpPr>
          <p:grpSpPr>
            <a:xfrm>
              <a:off x="7252855" y="5640530"/>
              <a:ext cx="762000" cy="704850"/>
              <a:chOff x="2419350" y="5372100"/>
              <a:chExt cx="714375" cy="619125"/>
            </a:xfrm>
          </p:grpSpPr>
          <p:sp>
            <p:nvSpPr>
              <p:cNvPr id="502" name="501 Elipse"/>
              <p:cNvSpPr/>
              <p:nvPr/>
            </p:nvSpPr>
            <p:spPr>
              <a:xfrm>
                <a:off x="2419350" y="5372100"/>
                <a:ext cx="714375" cy="619125"/>
              </a:xfrm>
              <a:prstGeom prst="ellipse">
                <a:avLst/>
              </a:prstGeom>
              <a:solidFill>
                <a:schemeClr val="bg1"/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03" name="Picture 7" descr="http://www.smartpowergeneration.com/spg/assets/img/myth_icon_1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32646"/>
              <a:stretch>
                <a:fillRect/>
              </a:stretch>
            </p:blipFill>
            <p:spPr bwMode="auto">
              <a:xfrm>
                <a:off x="2546649" y="5465738"/>
                <a:ext cx="501351" cy="370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20" name="519 Grupo"/>
            <p:cNvGrpSpPr/>
            <p:nvPr/>
          </p:nvGrpSpPr>
          <p:grpSpPr>
            <a:xfrm>
              <a:off x="5511799" y="4070925"/>
              <a:ext cx="2133601" cy="1333499"/>
              <a:chOff x="5511799" y="4165991"/>
              <a:chExt cx="2427393" cy="1155309"/>
            </a:xfrm>
          </p:grpSpPr>
          <p:sp>
            <p:nvSpPr>
              <p:cNvPr id="458" name="457 Elipse"/>
              <p:cNvSpPr/>
              <p:nvPr/>
            </p:nvSpPr>
            <p:spPr>
              <a:xfrm>
                <a:off x="5943600" y="4165991"/>
                <a:ext cx="1549400" cy="1155309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514" name="513 CuadroTexto"/>
              <p:cNvSpPr txBox="1"/>
              <p:nvPr/>
            </p:nvSpPr>
            <p:spPr>
              <a:xfrm>
                <a:off x="5511799" y="4418815"/>
                <a:ext cx="2427393" cy="5332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700" dirty="0">
                    <a:solidFill>
                      <a:schemeClr val="bg1"/>
                    </a:solidFill>
                  </a:rPr>
                  <a:t>Cámara de Compensación</a:t>
                </a:r>
              </a:p>
            </p:txBody>
          </p:sp>
        </p:grpSp>
        <p:cxnSp>
          <p:nvCxnSpPr>
            <p:cNvPr id="516" name="515 Conector recto"/>
            <p:cNvCxnSpPr/>
            <p:nvPr/>
          </p:nvCxnSpPr>
          <p:spPr>
            <a:xfrm rot="5400000">
              <a:off x="6921500" y="3822700"/>
              <a:ext cx="406400" cy="27940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521 Conector recto"/>
            <p:cNvCxnSpPr/>
            <p:nvPr/>
          </p:nvCxnSpPr>
          <p:spPr>
            <a:xfrm rot="16200000" flipH="1">
              <a:off x="5807869" y="3817144"/>
              <a:ext cx="414342" cy="295276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9" name="528 Conector recto"/>
            <p:cNvCxnSpPr/>
            <p:nvPr/>
          </p:nvCxnSpPr>
          <p:spPr>
            <a:xfrm flipV="1">
              <a:off x="5397500" y="4781550"/>
              <a:ext cx="463550" cy="6350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1" name="530 Conector recto"/>
            <p:cNvCxnSpPr/>
            <p:nvPr/>
          </p:nvCxnSpPr>
          <p:spPr>
            <a:xfrm rot="5400000" flipH="1" flipV="1">
              <a:off x="5756276" y="5377004"/>
              <a:ext cx="412751" cy="317504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4" name="533 Conector recto"/>
            <p:cNvCxnSpPr/>
            <p:nvPr/>
          </p:nvCxnSpPr>
          <p:spPr>
            <a:xfrm rot="16200000" flipV="1">
              <a:off x="7027430" y="5330825"/>
              <a:ext cx="354445" cy="333086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7" name="536 Conector recto"/>
            <p:cNvCxnSpPr/>
            <p:nvPr/>
          </p:nvCxnSpPr>
          <p:spPr>
            <a:xfrm rot="10800000">
              <a:off x="7264406" y="4832352"/>
              <a:ext cx="507994" cy="6348"/>
            </a:xfrm>
            <a:prstGeom prst="line">
              <a:avLst/>
            </a:prstGeom>
            <a:ln w="25400">
              <a:solidFill>
                <a:schemeClr val="accent5">
                  <a:lumMod val="75000"/>
                </a:schemeClr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5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5451276"/>
              </p:ext>
            </p:extLst>
          </p:nvPr>
        </p:nvGraphicFramePr>
        <p:xfrm>
          <a:off x="857250" y="5440170"/>
          <a:ext cx="2952749" cy="1264920"/>
        </p:xfrm>
        <a:graphic>
          <a:graphicData uri="http://schemas.openxmlformats.org/drawingml/2006/table">
            <a:tbl>
              <a:tblPr firstRow="1" bandRow="1" bandCol="1">
                <a:tableStyleId>{5A111915-BE36-4E01-A7E5-04B1672EAD32}</a:tableStyleId>
              </a:tblPr>
              <a:tblGrid>
                <a:gridCol w="29527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29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dirty="0"/>
                        <a:t>Con la Cámara de Compensación se obtiene: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183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s-ES" sz="1200" dirty="0"/>
                        <a:t>Mejora la administración de Contratos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183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s-ES" sz="1200" kern="1200" dirty="0"/>
                        <a:t>Incrementa los productos comprados y vendidos</a:t>
                      </a:r>
                      <a:endParaRPr lang="es-E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183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buFont typeface="Wingdings" pitchFamily="2" charset="2"/>
                        <a:buChar char="Ø"/>
                      </a:pPr>
                      <a:r>
                        <a:rPr lang="es-ES" sz="1200" dirty="0"/>
                        <a:t>Una reducción a la exposición al riesgo</a:t>
                      </a:r>
                      <a:endParaRPr lang="es-MX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6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5451276"/>
              </p:ext>
            </p:extLst>
          </p:nvPr>
        </p:nvGraphicFramePr>
        <p:xfrm>
          <a:off x="3821431" y="5440170"/>
          <a:ext cx="4886324" cy="1265430"/>
        </p:xfrm>
        <a:graphic>
          <a:graphicData uri="http://schemas.openxmlformats.org/drawingml/2006/table">
            <a:tbl>
              <a:tblPr firstRow="1" bandRow="1" bandCol="1">
                <a:tableStyleId>{5A111915-BE36-4E01-A7E5-04B1672EAD32}</a:tableStyleId>
              </a:tblPr>
              <a:tblGrid>
                <a:gridCol w="48863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72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dirty="0"/>
                        <a:t> Beneficios</a:t>
                      </a:r>
                      <a:r>
                        <a:rPr lang="es-ES" sz="1100" baseline="0" dirty="0"/>
                        <a:t> de la Cámara de Compensación</a:t>
                      </a:r>
                      <a:endParaRPr lang="es-ES" sz="1100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4830">
                <a:tc>
                  <a:txBody>
                    <a:bodyPr/>
                    <a:lstStyle/>
                    <a:p>
                      <a:pPr lvl="0" algn="just">
                        <a:buFont typeface="Wingdings" pitchFamily="2" charset="2"/>
                        <a:buChar char="Ø"/>
                      </a:pPr>
                      <a:r>
                        <a:rPr lang="es-ES" sz="1200" baseline="0" dirty="0"/>
                        <a:t>Un generador realiza un solo contrato en lugar de varios a la vez</a:t>
                      </a:r>
                      <a:endParaRPr lang="es-E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lvl="0" algn="just">
                        <a:buFont typeface="Wingdings" pitchFamily="2" charset="2"/>
                        <a:buChar char="Ø"/>
                      </a:pPr>
                      <a:r>
                        <a:rPr lang="es-ES" sz="1200" dirty="0"/>
                        <a:t>Posibilita</a:t>
                      </a:r>
                      <a:r>
                        <a:rPr lang="es-ES" sz="1200" baseline="0" dirty="0"/>
                        <a:t> la entrada a más compradores por lo que aumenta la demanda</a:t>
                      </a:r>
                      <a:endParaRPr lang="es-E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lvl="0" indent="0" algn="just" defTabSz="914400" rtl="0" eaLnBrk="1" latinLnBrk="0" hangingPunct="1">
                        <a:buFont typeface="Wingdings" pitchFamily="2" charset="2"/>
                        <a:buChar char="Ø"/>
                      </a:pPr>
                      <a:r>
                        <a:rPr lang="es-MX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Mediante</a:t>
                      </a:r>
                      <a:r>
                        <a:rPr lang="es-MX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su Red de Seguridad disminuye el riesgo de incumplimiento</a:t>
                      </a:r>
                      <a:endParaRPr lang="es-MX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2" name="9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327552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Fondo de Reserva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39" name="38 Grupo"/>
          <p:cNvGrpSpPr/>
          <p:nvPr/>
        </p:nvGrpSpPr>
        <p:grpSpPr>
          <a:xfrm>
            <a:off x="-1003300" y="1930400"/>
            <a:ext cx="7759700" cy="4445000"/>
            <a:chOff x="723900" y="2006600"/>
            <a:chExt cx="8039100" cy="4584700"/>
          </a:xfrm>
        </p:grpSpPr>
        <p:graphicFrame>
          <p:nvGraphicFramePr>
            <p:cNvPr id="37" name="36 Diagrama"/>
            <p:cNvGraphicFramePr/>
            <p:nvPr/>
          </p:nvGraphicFramePr>
          <p:xfrm>
            <a:off x="723900" y="2006600"/>
            <a:ext cx="8039100" cy="45847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38" name="37 Grupo"/>
            <p:cNvGrpSpPr/>
            <p:nvPr/>
          </p:nvGrpSpPr>
          <p:grpSpPr>
            <a:xfrm>
              <a:off x="3727460" y="3579405"/>
              <a:ext cx="2305040" cy="1083895"/>
              <a:chOff x="196860" y="1938793"/>
              <a:chExt cx="2768014" cy="1287353"/>
            </a:xfrm>
          </p:grpSpPr>
          <p:sp>
            <p:nvSpPr>
              <p:cNvPr id="11" name="Rectángulo 7"/>
              <p:cNvSpPr/>
              <p:nvPr/>
            </p:nvSpPr>
            <p:spPr>
              <a:xfrm>
                <a:off x="235528" y="2823105"/>
                <a:ext cx="2687783" cy="403041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dirty="0"/>
                  <a:t>Compradores</a:t>
                </a:r>
              </a:p>
            </p:txBody>
          </p:sp>
          <p:graphicFrame>
            <p:nvGraphicFramePr>
              <p:cNvPr id="21" name="Diagrama 27"/>
              <p:cNvGraphicFramePr/>
              <p:nvPr>
                <p:extLst>
                  <p:ext uri="{D42A27DB-BD31-4B8C-83A1-F6EECF244321}">
                    <p14:modId xmlns:p14="http://schemas.microsoft.com/office/powerpoint/2010/main" xmlns="" val="1209048362"/>
                  </p:ext>
                </p:extLst>
              </p:nvPr>
            </p:nvGraphicFramePr>
            <p:xfrm>
              <a:off x="196860" y="1938793"/>
              <a:ext cx="2768014" cy="103141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p:grpSp>
      </p:grpSp>
      <p:sp>
        <p:nvSpPr>
          <p:cNvPr id="53" name="Rectángulo 7"/>
          <p:cNvSpPr/>
          <p:nvPr/>
        </p:nvSpPr>
        <p:spPr>
          <a:xfrm>
            <a:off x="5905500" y="2044700"/>
            <a:ext cx="3060700" cy="454659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buFont typeface="Wingdings" pitchFamily="2" charset="2"/>
              <a:buChar char="Ø"/>
            </a:pPr>
            <a:endParaRPr lang="es-MX" sz="2000" dirty="0"/>
          </a:p>
          <a:p>
            <a:pPr algn="just">
              <a:buFont typeface="Wingdings" pitchFamily="2" charset="2"/>
              <a:buChar char="Ø"/>
            </a:pPr>
            <a:r>
              <a:rPr lang="es-MX" sz="2000" dirty="0"/>
              <a:t>Las contribuciones al Fondo de Reserva serán realizadas por los Compradores distintos a los Suministradores de Servicios Básicos.</a:t>
            </a:r>
          </a:p>
          <a:p>
            <a:pPr algn="just"/>
            <a:endParaRPr lang="es-MX" sz="2000" dirty="0"/>
          </a:p>
          <a:p>
            <a:pPr algn="just">
              <a:buFont typeface="Wingdings" pitchFamily="2" charset="2"/>
              <a:buChar char="Ø"/>
            </a:pPr>
            <a:r>
              <a:rPr lang="es-MX" sz="2000" dirty="0"/>
              <a:t>El Fondo de Reserva no se utilizará para cubrir incumplimientos de los Suministradores de Servicios Básicos. </a:t>
            </a:r>
          </a:p>
          <a:p>
            <a:pPr algn="just"/>
            <a:endParaRPr lang="es-MX" sz="2000" dirty="0"/>
          </a:p>
          <a:p>
            <a:pPr algn="just"/>
            <a:endParaRPr lang="es-MX" sz="2000" dirty="0"/>
          </a:p>
          <a:p>
            <a:pPr algn="just"/>
            <a:endParaRPr lang="es-MX" sz="2000" dirty="0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Gestión de Desbalances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12" name="11 Diagrama"/>
          <p:cNvGraphicFramePr/>
          <p:nvPr/>
        </p:nvGraphicFramePr>
        <p:xfrm>
          <a:off x="177799" y="1015999"/>
          <a:ext cx="7099301" cy="5708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13 CuadroTexto"/>
          <p:cNvSpPr txBox="1"/>
          <p:nvPr/>
        </p:nvSpPr>
        <p:spPr>
          <a:xfrm>
            <a:off x="158750" y="5784850"/>
            <a:ext cx="898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Existe un desbalance cuando existe incumplimiento de pago y no se cuente con recursos para realizar los pagos mensuales o los pagos anuales correspondientes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7" cstate="print"/>
          <a:srcRect l="2459" r="4645" b="4709"/>
          <a:stretch>
            <a:fillRect/>
          </a:stretch>
        </p:blipFill>
        <p:spPr bwMode="auto">
          <a:xfrm>
            <a:off x="4600575" y="1924050"/>
            <a:ext cx="885825" cy="79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27 CuadroTexto"/>
          <p:cNvSpPr txBox="1"/>
          <p:nvPr/>
        </p:nvSpPr>
        <p:spPr>
          <a:xfrm>
            <a:off x="6235701" y="2637555"/>
            <a:ext cx="2085974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/>
              <a:t>Venta de productos en el mercado spot o a través de subastas especiales</a:t>
            </a:r>
          </a:p>
        </p:txBody>
      </p:sp>
      <p:sp>
        <p:nvSpPr>
          <p:cNvPr id="29" name="28 CuadroTexto"/>
          <p:cNvSpPr txBox="1"/>
          <p:nvPr/>
        </p:nvSpPr>
        <p:spPr>
          <a:xfrm>
            <a:off x="6178551" y="4762500"/>
            <a:ext cx="2085974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1600" dirty="0"/>
              <a:t>Gestión de faltantes de productos en </a:t>
            </a:r>
            <a:r>
              <a:rPr lang="es-MX" sz="1600" dirty="0" smtClean="0"/>
              <a:t>el </a:t>
            </a:r>
            <a:r>
              <a:rPr lang="es-MX" sz="1600" dirty="0"/>
              <a:t>MEM</a:t>
            </a:r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86300" y="3790949"/>
            <a:ext cx="685799" cy="93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52650" y="3924300"/>
            <a:ext cx="1666875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95550" y="1919290"/>
            <a:ext cx="1076325" cy="7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Estados de Cuenta, Facturación y Pagos</a:t>
            </a:r>
          </a:p>
        </p:txBody>
      </p:sp>
      <p:sp>
        <p:nvSpPr>
          <p:cNvPr id="22" name="2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116" name="115 Grupo"/>
          <p:cNvGrpSpPr/>
          <p:nvPr/>
        </p:nvGrpSpPr>
        <p:grpSpPr>
          <a:xfrm>
            <a:off x="332521" y="1867764"/>
            <a:ext cx="8049479" cy="4489169"/>
            <a:chOff x="332521" y="1867764"/>
            <a:chExt cx="8229579" cy="4590512"/>
          </a:xfrm>
        </p:grpSpPr>
        <p:graphicFrame>
          <p:nvGraphicFramePr>
            <p:cNvPr id="20" name="19 Diagrama"/>
            <p:cNvGraphicFramePr/>
            <p:nvPr/>
          </p:nvGraphicFramePr>
          <p:xfrm>
            <a:off x="3338945" y="3006434"/>
            <a:ext cx="2479964" cy="205278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24" name="23 Flecha derecha"/>
            <p:cNvSpPr/>
            <p:nvPr/>
          </p:nvSpPr>
          <p:spPr>
            <a:xfrm rot="10800000">
              <a:off x="2228850" y="3685308"/>
              <a:ext cx="1262500" cy="678876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25" name="24 Flecha derecha"/>
            <p:cNvSpPr/>
            <p:nvPr/>
          </p:nvSpPr>
          <p:spPr>
            <a:xfrm>
              <a:off x="5652780" y="3768437"/>
              <a:ext cx="1033770" cy="678873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564581" y="4142516"/>
              <a:ext cx="900537" cy="1025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1970" y="4073248"/>
              <a:ext cx="1463812" cy="1025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8" name="27 Grupo"/>
            <p:cNvGrpSpPr/>
            <p:nvPr/>
          </p:nvGrpSpPr>
          <p:grpSpPr>
            <a:xfrm>
              <a:off x="332521" y="3172890"/>
              <a:ext cx="1676400" cy="872464"/>
              <a:chOff x="2348" y="2418093"/>
              <a:chExt cx="1744929" cy="872464"/>
            </a:xfrm>
          </p:grpSpPr>
          <p:sp>
            <p:nvSpPr>
              <p:cNvPr id="29" name="28 Rectángulo redondeado"/>
              <p:cNvSpPr/>
              <p:nvPr/>
            </p:nvSpPr>
            <p:spPr>
              <a:xfrm>
                <a:off x="2348" y="2418093"/>
                <a:ext cx="1744929" cy="87246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</p:sp>
          <p:sp>
            <p:nvSpPr>
              <p:cNvPr id="30" name="29 Rectángulo"/>
              <p:cNvSpPr/>
              <p:nvPr/>
            </p:nvSpPr>
            <p:spPr>
              <a:xfrm>
                <a:off x="27902" y="2443647"/>
                <a:ext cx="1693821" cy="82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MX" sz="1600" b="1" kern="1200" dirty="0"/>
                  <a:t>Vendedores</a:t>
                </a:r>
              </a:p>
            </p:txBody>
          </p:sp>
        </p:grpSp>
        <p:grpSp>
          <p:nvGrpSpPr>
            <p:cNvPr id="32" name="31 Grupo"/>
            <p:cNvGrpSpPr/>
            <p:nvPr/>
          </p:nvGrpSpPr>
          <p:grpSpPr>
            <a:xfrm>
              <a:off x="6817171" y="3200596"/>
              <a:ext cx="1744929" cy="874620"/>
              <a:chOff x="2348" y="2418093"/>
              <a:chExt cx="1744929" cy="874620"/>
            </a:xfrm>
          </p:grpSpPr>
          <p:sp>
            <p:nvSpPr>
              <p:cNvPr id="37" name="36 Rectángulo redondeado"/>
              <p:cNvSpPr/>
              <p:nvPr/>
            </p:nvSpPr>
            <p:spPr>
              <a:xfrm>
                <a:off x="2348" y="2418093"/>
                <a:ext cx="1744929" cy="872464"/>
              </a:xfrm>
              <a:prstGeom prst="roundRect">
                <a:avLst>
                  <a:gd name="adj" fmla="val 10000"/>
                </a:avLst>
              </a:prstGeom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</p:sp>
          <p:sp>
            <p:nvSpPr>
              <p:cNvPr id="38" name="37 Rectángulo"/>
              <p:cNvSpPr/>
              <p:nvPr/>
            </p:nvSpPr>
            <p:spPr>
              <a:xfrm>
                <a:off x="27902" y="2471357"/>
                <a:ext cx="1693821" cy="8213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160" tIns="10160" rIns="10160" bIns="10160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MX" sz="1600" b="1" kern="1200" dirty="0"/>
                  <a:t>Compradores</a:t>
                </a:r>
              </a:p>
            </p:txBody>
          </p:sp>
        </p:grpSp>
        <p:pic>
          <p:nvPicPr>
            <p:cNvPr id="59394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786563" y="4112202"/>
              <a:ext cx="736455" cy="1097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395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311544" y="1867764"/>
              <a:ext cx="930419" cy="109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8" name="47 Conector angular"/>
            <p:cNvCxnSpPr>
              <a:stCxn id="29" idx="0"/>
              <a:endCxn id="59395" idx="1"/>
            </p:cNvCxnSpPr>
            <p:nvPr/>
          </p:nvCxnSpPr>
          <p:spPr>
            <a:xfrm rot="5400000" flipH="1" flipV="1">
              <a:off x="1362846" y="2224193"/>
              <a:ext cx="756572" cy="1140823"/>
            </a:xfrm>
            <a:prstGeom prst="bentConnector2">
              <a:avLst/>
            </a:prstGeom>
            <a:ln w="25400">
              <a:solidFill>
                <a:srgbClr val="FF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79 Grupo"/>
            <p:cNvGrpSpPr/>
            <p:nvPr/>
          </p:nvGrpSpPr>
          <p:grpSpPr>
            <a:xfrm>
              <a:off x="3178463" y="2331929"/>
              <a:ext cx="1302328" cy="563563"/>
              <a:chOff x="3222913" y="2306529"/>
              <a:chExt cx="1302328" cy="563563"/>
            </a:xfrm>
          </p:grpSpPr>
          <p:cxnSp>
            <p:nvCxnSpPr>
              <p:cNvPr id="77" name="76 Conector recto"/>
              <p:cNvCxnSpPr/>
              <p:nvPr/>
            </p:nvCxnSpPr>
            <p:spPr>
              <a:xfrm flipV="1">
                <a:off x="3222913" y="2315441"/>
                <a:ext cx="1302328" cy="5627"/>
              </a:xfrm>
              <a:prstGeom prst="line">
                <a:avLst/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78 Conector recto de flecha"/>
              <p:cNvCxnSpPr/>
              <p:nvPr/>
            </p:nvCxnSpPr>
            <p:spPr>
              <a:xfrm>
                <a:off x="4517810" y="2306529"/>
                <a:ext cx="3175" cy="563563"/>
              </a:xfrm>
              <a:prstGeom prst="straightConnector1">
                <a:avLst/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80 CuadroTexto"/>
            <p:cNvSpPr txBox="1"/>
            <p:nvPr/>
          </p:nvSpPr>
          <p:spPr>
            <a:xfrm>
              <a:off x="2314574" y="4357680"/>
              <a:ext cx="1285875" cy="535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1.Estados de cuenta</a:t>
              </a:r>
            </a:p>
          </p:txBody>
        </p:sp>
        <p:sp>
          <p:nvSpPr>
            <p:cNvPr id="83" name="82 CuadroTexto"/>
            <p:cNvSpPr txBox="1"/>
            <p:nvPr/>
          </p:nvSpPr>
          <p:spPr>
            <a:xfrm>
              <a:off x="2185988" y="2928937"/>
              <a:ext cx="1200150" cy="31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2.Factura</a:t>
              </a:r>
            </a:p>
          </p:txBody>
        </p:sp>
        <p:grpSp>
          <p:nvGrpSpPr>
            <p:cNvPr id="85" name="84 Grupo"/>
            <p:cNvGrpSpPr/>
            <p:nvPr/>
          </p:nvGrpSpPr>
          <p:grpSpPr>
            <a:xfrm rot="10800000">
              <a:off x="1300162" y="5118098"/>
              <a:ext cx="3241357" cy="563563"/>
              <a:chOff x="3222913" y="2311400"/>
              <a:chExt cx="1307812" cy="563563"/>
            </a:xfrm>
          </p:grpSpPr>
          <p:cxnSp>
            <p:nvCxnSpPr>
              <p:cNvPr id="86" name="85 Conector recto"/>
              <p:cNvCxnSpPr/>
              <p:nvPr/>
            </p:nvCxnSpPr>
            <p:spPr>
              <a:xfrm flipV="1">
                <a:off x="3222913" y="2315441"/>
                <a:ext cx="1302328" cy="5627"/>
              </a:xfrm>
              <a:prstGeom prst="line">
                <a:avLst/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86 Conector recto de flecha"/>
              <p:cNvCxnSpPr/>
              <p:nvPr/>
            </p:nvCxnSpPr>
            <p:spPr>
              <a:xfrm>
                <a:off x="4527550" y="2311400"/>
                <a:ext cx="3175" cy="563563"/>
              </a:xfrm>
              <a:prstGeom prst="straightConnector1">
                <a:avLst/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9" name="88 Conector recto"/>
            <p:cNvCxnSpPr/>
            <p:nvPr/>
          </p:nvCxnSpPr>
          <p:spPr>
            <a:xfrm flipV="1">
              <a:off x="4511040" y="5105400"/>
              <a:ext cx="0" cy="563880"/>
            </a:xfrm>
            <a:prstGeom prst="line">
              <a:avLst/>
            </a:prstGeom>
            <a:ln w="25400">
              <a:solidFill>
                <a:srgbClr val="FF50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96 CuadroTexto"/>
            <p:cNvSpPr txBox="1"/>
            <p:nvPr/>
          </p:nvSpPr>
          <p:spPr>
            <a:xfrm>
              <a:off x="5250874" y="4662480"/>
              <a:ext cx="1458536" cy="535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1.Estados de cuenta y factura</a:t>
              </a:r>
            </a:p>
          </p:txBody>
        </p:sp>
        <p:grpSp>
          <p:nvGrpSpPr>
            <p:cNvPr id="113" name="112 Grupo"/>
            <p:cNvGrpSpPr/>
            <p:nvPr/>
          </p:nvGrpSpPr>
          <p:grpSpPr>
            <a:xfrm>
              <a:off x="4699315" y="2334402"/>
              <a:ext cx="3019682" cy="866194"/>
              <a:chOff x="4699315" y="2334402"/>
              <a:chExt cx="3019682" cy="866194"/>
            </a:xfrm>
          </p:grpSpPr>
          <p:cxnSp>
            <p:nvCxnSpPr>
              <p:cNvPr id="103" name="102 Conector recto"/>
              <p:cNvCxnSpPr>
                <a:stCxn id="37" idx="0"/>
              </p:cNvCxnSpPr>
              <p:nvPr/>
            </p:nvCxnSpPr>
            <p:spPr>
              <a:xfrm flipV="1">
                <a:off x="7689636" y="2341418"/>
                <a:ext cx="13491" cy="859178"/>
              </a:xfrm>
              <a:prstGeom prst="line">
                <a:avLst/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104 Conector recto de flecha"/>
              <p:cNvCxnSpPr/>
              <p:nvPr/>
            </p:nvCxnSpPr>
            <p:spPr>
              <a:xfrm flipH="1">
                <a:off x="4700440" y="2342141"/>
                <a:ext cx="3018557" cy="579"/>
              </a:xfrm>
              <a:prstGeom prst="straightConnector1">
                <a:avLst/>
              </a:prstGeom>
              <a:ln w="25400">
                <a:solidFill>
                  <a:srgbClr val="FF66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108 Conector recto de flecha"/>
              <p:cNvCxnSpPr/>
              <p:nvPr/>
            </p:nvCxnSpPr>
            <p:spPr>
              <a:xfrm flipH="1">
                <a:off x="4699315" y="2334402"/>
                <a:ext cx="1" cy="564922"/>
              </a:xfrm>
              <a:prstGeom prst="straightConnector1">
                <a:avLst/>
              </a:prstGeom>
              <a:ln w="25400">
                <a:solidFill>
                  <a:srgbClr val="FF66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9396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360904" y="5237282"/>
              <a:ext cx="991897" cy="927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4" name="113 CuadroTexto"/>
            <p:cNvSpPr txBox="1"/>
            <p:nvPr/>
          </p:nvSpPr>
          <p:spPr>
            <a:xfrm>
              <a:off x="2757920" y="5923244"/>
              <a:ext cx="1285875" cy="535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4.Pago de la Cámara</a:t>
              </a:r>
            </a:p>
          </p:txBody>
        </p:sp>
        <p:pic>
          <p:nvPicPr>
            <p:cNvPr id="59397" name="Picture 5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669542" y="1925780"/>
              <a:ext cx="997094" cy="848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5" name="114 CuadroTexto"/>
            <p:cNvSpPr txBox="1"/>
            <p:nvPr/>
          </p:nvSpPr>
          <p:spPr>
            <a:xfrm>
              <a:off x="6027593" y="2542735"/>
              <a:ext cx="1285875" cy="535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/>
                <a:t>3.Pago a la Cámara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871956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Estados de Cuenta</a:t>
            </a:r>
          </a:p>
        </p:txBody>
      </p:sp>
      <p:sp>
        <p:nvSpPr>
          <p:cNvPr id="22" name="2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" name="59 Grupo"/>
          <p:cNvGrpSpPr/>
          <p:nvPr/>
        </p:nvGrpSpPr>
        <p:grpSpPr>
          <a:xfrm>
            <a:off x="1052975" y="1953491"/>
            <a:ext cx="4599006" cy="4661202"/>
            <a:chOff x="816575" y="1981198"/>
            <a:chExt cx="4370659" cy="4661202"/>
          </a:xfrm>
        </p:grpSpPr>
        <p:grpSp>
          <p:nvGrpSpPr>
            <p:cNvPr id="3" name="52 Grupo"/>
            <p:cNvGrpSpPr/>
            <p:nvPr/>
          </p:nvGrpSpPr>
          <p:grpSpPr>
            <a:xfrm>
              <a:off x="816575" y="1981198"/>
              <a:ext cx="2781254" cy="4661202"/>
              <a:chOff x="123825" y="3358875"/>
              <a:chExt cx="3028950" cy="3352800"/>
            </a:xfrm>
          </p:grpSpPr>
          <p:sp>
            <p:nvSpPr>
              <p:cNvPr id="52" name="51 Rectángulo redondeado"/>
              <p:cNvSpPr/>
              <p:nvPr/>
            </p:nvSpPr>
            <p:spPr>
              <a:xfrm>
                <a:off x="1019175" y="3358875"/>
                <a:ext cx="2133600" cy="33528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33" name="Rectángulo redondeado 10"/>
              <p:cNvSpPr/>
              <p:nvPr/>
            </p:nvSpPr>
            <p:spPr>
              <a:xfrm>
                <a:off x="123825" y="3568425"/>
                <a:ext cx="1943100" cy="2867950"/>
              </a:xfrm>
              <a:prstGeom prst="round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b="1" dirty="0"/>
                  <a:t>Estados de Cuenta</a:t>
                </a:r>
              </a:p>
            </p:txBody>
          </p:sp>
        </p:grpSp>
        <p:sp>
          <p:nvSpPr>
            <p:cNvPr id="55" name="54 CuadroTexto"/>
            <p:cNvSpPr txBox="1"/>
            <p:nvPr/>
          </p:nvSpPr>
          <p:spPr>
            <a:xfrm>
              <a:off x="2673048" y="2632363"/>
              <a:ext cx="2513501" cy="107721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Están individualmente identificados con el Folio Único de Estado de Cuenta (FUEC) </a:t>
              </a:r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2679561" y="3810002"/>
              <a:ext cx="2507673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Contienen los importes a cargo o a favor</a:t>
              </a:r>
            </a:p>
            <a:p>
              <a:pPr algn="just"/>
              <a:endParaRPr lang="es-MX" sz="1600" dirty="0"/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2693415" y="4738257"/>
              <a:ext cx="2468128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Contiene las cantidades de los productos entregados o recibidos</a:t>
              </a:r>
            </a:p>
          </p:txBody>
        </p:sp>
      </p:grp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6253" y="2410681"/>
            <a:ext cx="15144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CuadroTexto"/>
          <p:cNvSpPr txBox="1"/>
          <p:nvPr/>
        </p:nvSpPr>
        <p:spPr>
          <a:xfrm>
            <a:off x="6151418" y="2715490"/>
            <a:ext cx="2424546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dirty="0"/>
              <a:t>La Cámara de Compensación </a:t>
            </a:r>
            <a:r>
              <a:rPr lang="es-MX" b="1" dirty="0"/>
              <a:t>emitirá </a:t>
            </a:r>
            <a:r>
              <a:rPr lang="es-MX" dirty="0"/>
              <a:t>estados de cuenta </a:t>
            </a:r>
            <a:r>
              <a:rPr lang="es-MX" b="1" dirty="0"/>
              <a:t>para compradores y vendedores</a:t>
            </a:r>
            <a:r>
              <a:rPr lang="es-MX" dirty="0"/>
              <a:t> dentro de los primeros </a:t>
            </a:r>
            <a:r>
              <a:rPr lang="es-MX" b="1" dirty="0">
                <a:solidFill>
                  <a:schemeClr val="accent6">
                    <a:lumMod val="50000"/>
                  </a:schemeClr>
                </a:solidFill>
              </a:rPr>
              <a:t>5 días del periodo de cumplimiento</a:t>
            </a:r>
          </a:p>
        </p:txBody>
      </p:sp>
    </p:spTree>
    <p:extLst>
      <p:ext uri="{BB962C8B-B14F-4D97-AF65-F5344CB8AC3E}">
        <p14:creationId xmlns:p14="http://schemas.microsoft.com/office/powerpoint/2010/main" xmlns="" val="37871956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Facturas</a:t>
            </a:r>
          </a:p>
        </p:txBody>
      </p:sp>
      <p:sp>
        <p:nvSpPr>
          <p:cNvPr id="22" name="2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2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" name="59 Grupo"/>
          <p:cNvGrpSpPr/>
          <p:nvPr/>
        </p:nvGrpSpPr>
        <p:grpSpPr>
          <a:xfrm>
            <a:off x="1052975" y="1953491"/>
            <a:ext cx="4599006" cy="4661202"/>
            <a:chOff x="816575" y="1981198"/>
            <a:chExt cx="4370659" cy="4661202"/>
          </a:xfrm>
        </p:grpSpPr>
        <p:grpSp>
          <p:nvGrpSpPr>
            <p:cNvPr id="3" name="52 Grupo"/>
            <p:cNvGrpSpPr/>
            <p:nvPr/>
          </p:nvGrpSpPr>
          <p:grpSpPr>
            <a:xfrm>
              <a:off x="816575" y="1981198"/>
              <a:ext cx="2781254" cy="4661202"/>
              <a:chOff x="123825" y="3358875"/>
              <a:chExt cx="3028950" cy="3352800"/>
            </a:xfrm>
          </p:grpSpPr>
          <p:sp>
            <p:nvSpPr>
              <p:cNvPr id="52" name="51 Rectángulo redondeado"/>
              <p:cNvSpPr/>
              <p:nvPr/>
            </p:nvSpPr>
            <p:spPr>
              <a:xfrm>
                <a:off x="1019175" y="3358875"/>
                <a:ext cx="2133600" cy="33528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33" name="Rectángulo redondeado 10"/>
              <p:cNvSpPr/>
              <p:nvPr/>
            </p:nvSpPr>
            <p:spPr>
              <a:xfrm>
                <a:off x="123825" y="3568425"/>
                <a:ext cx="1943100" cy="2867950"/>
              </a:xfrm>
              <a:prstGeom prst="round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400" b="1" dirty="0"/>
                  <a:t>Emisión de Facturas</a:t>
                </a:r>
              </a:p>
            </p:txBody>
          </p:sp>
        </p:grpSp>
        <p:sp>
          <p:nvSpPr>
            <p:cNvPr id="55" name="54 CuadroTexto"/>
            <p:cNvSpPr txBox="1"/>
            <p:nvPr/>
          </p:nvSpPr>
          <p:spPr>
            <a:xfrm>
              <a:off x="2673048" y="2632363"/>
              <a:ext cx="2513501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Contiene la información de las liquidaciones indicadas en el Estado de Cuenta </a:t>
              </a:r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2679561" y="3810002"/>
              <a:ext cx="2507673" cy="584775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Información del Usuario</a:t>
              </a:r>
            </a:p>
            <a:p>
              <a:pPr algn="just"/>
              <a:r>
                <a:rPr lang="es-MX" sz="1600" dirty="0"/>
                <a:t>Información de la Cámara</a:t>
              </a:r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2693415" y="4738257"/>
              <a:ext cx="2468128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Importes a ajustarse por liquidación con su Folio Único de Liquidación (FUL)</a:t>
              </a: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6151418" y="1902690"/>
            <a:ext cx="2424546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La </a:t>
            </a:r>
            <a:r>
              <a:rPr lang="es-MX" b="1" dirty="0"/>
              <a:t>Cámara de Compensación </a:t>
            </a:r>
            <a:r>
              <a:rPr lang="es-MX" dirty="0"/>
              <a:t>emitirá las facturas que los Compradores deban pagar dentro de los primeros </a:t>
            </a:r>
            <a:r>
              <a:rPr lang="es-MX" b="1" dirty="0">
                <a:solidFill>
                  <a:schemeClr val="accent5">
                    <a:lumMod val="75000"/>
                  </a:schemeClr>
                </a:solidFill>
              </a:rPr>
              <a:t>5 días hábiles posteriores al periodo de facturación.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6234" y="2496414"/>
            <a:ext cx="910057" cy="107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Rectángulo"/>
          <p:cNvSpPr/>
          <p:nvPr/>
        </p:nvSpPr>
        <p:spPr>
          <a:xfrm>
            <a:off x="6172200" y="4306669"/>
            <a:ext cx="2425700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dirty="0"/>
              <a:t>Los </a:t>
            </a:r>
            <a:r>
              <a:rPr lang="es-MX" b="1" dirty="0"/>
              <a:t>Vendedores </a:t>
            </a:r>
            <a:r>
              <a:rPr lang="es-MX" dirty="0"/>
              <a:t>emitirán las facturas que la Cámara de Compensación deba pagar dentro de los primeros </a:t>
            </a:r>
            <a:r>
              <a:rPr lang="es-MX" b="1" dirty="0">
                <a:solidFill>
                  <a:schemeClr val="accent5">
                    <a:lumMod val="75000"/>
                  </a:schemeClr>
                </a:solidFill>
              </a:rPr>
              <a:t>10 días hábiles posteriores al periodo de facturación.</a:t>
            </a:r>
          </a:p>
        </p:txBody>
      </p:sp>
    </p:spTree>
    <p:extLst>
      <p:ext uri="{BB962C8B-B14F-4D97-AF65-F5344CB8AC3E}">
        <p14:creationId xmlns:p14="http://schemas.microsoft.com/office/powerpoint/2010/main" xmlns="" val="37871956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Terminación Anticipada de Contrato</a:t>
            </a:r>
          </a:p>
        </p:txBody>
      </p:sp>
      <p:grpSp>
        <p:nvGrpSpPr>
          <p:cNvPr id="12" name="11 Grupo"/>
          <p:cNvGrpSpPr/>
          <p:nvPr/>
        </p:nvGrpSpPr>
        <p:grpSpPr>
          <a:xfrm>
            <a:off x="323580" y="2540000"/>
            <a:ext cx="8718820" cy="3078842"/>
            <a:chOff x="425180" y="3022600"/>
            <a:chExt cx="8718820" cy="3078842"/>
          </a:xfrm>
        </p:grpSpPr>
        <p:graphicFrame>
          <p:nvGraphicFramePr>
            <p:cNvPr id="7" name="Diagrama 6"/>
            <p:cNvGraphicFramePr/>
            <p:nvPr>
              <p:extLst>
                <p:ext uri="{D42A27DB-BD31-4B8C-83A1-F6EECF244321}">
                  <p14:modId xmlns:p14="http://schemas.microsoft.com/office/powerpoint/2010/main" xmlns="" val="3557593877"/>
                </p:ext>
              </p:extLst>
            </p:nvPr>
          </p:nvGraphicFramePr>
          <p:xfrm>
            <a:off x="425180" y="3022600"/>
            <a:ext cx="8718820" cy="30788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9" name="8 CuadroTexto"/>
            <p:cNvSpPr txBox="1"/>
            <p:nvPr/>
          </p:nvSpPr>
          <p:spPr>
            <a:xfrm>
              <a:off x="3898900" y="3848100"/>
              <a:ext cx="459740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es-MX" dirty="0"/>
                <a:t>En los casos en que un vendedor o comprador incurra en una falta de pagos o entrega de productos permanentes la pena convencional será el equivalente al valor presente neto del conjunto de obligaciones </a:t>
              </a:r>
            </a:p>
          </p:txBody>
        </p:sp>
      </p:grpSp>
      <p:sp>
        <p:nvSpPr>
          <p:cNvPr id="8" name="7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1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7" cstate="print"/>
          <a:srcRect r="3519"/>
          <a:stretch>
            <a:fillRect/>
          </a:stretch>
        </p:blipFill>
        <p:spPr bwMode="auto">
          <a:xfrm>
            <a:off x="1478281" y="3342959"/>
            <a:ext cx="1074420" cy="1381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35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7914440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Solución de Controversias</a:t>
            </a:r>
          </a:p>
        </p:txBody>
      </p:sp>
      <p:grpSp>
        <p:nvGrpSpPr>
          <p:cNvPr id="3" name="59 Grupo"/>
          <p:cNvGrpSpPr/>
          <p:nvPr/>
        </p:nvGrpSpPr>
        <p:grpSpPr>
          <a:xfrm>
            <a:off x="2157875" y="1993598"/>
            <a:ext cx="4599006" cy="4661202"/>
            <a:chOff x="816575" y="1981198"/>
            <a:chExt cx="4370659" cy="4661202"/>
          </a:xfrm>
        </p:grpSpPr>
        <p:grpSp>
          <p:nvGrpSpPr>
            <p:cNvPr id="4" name="52 Grupo"/>
            <p:cNvGrpSpPr/>
            <p:nvPr/>
          </p:nvGrpSpPr>
          <p:grpSpPr>
            <a:xfrm>
              <a:off x="816575" y="1981198"/>
              <a:ext cx="2781254" cy="4661202"/>
              <a:chOff x="123825" y="3358875"/>
              <a:chExt cx="3028950" cy="3352800"/>
            </a:xfrm>
          </p:grpSpPr>
          <p:sp>
            <p:nvSpPr>
              <p:cNvPr id="8" name="7 Rectángulo redondeado"/>
              <p:cNvSpPr/>
              <p:nvPr/>
            </p:nvSpPr>
            <p:spPr>
              <a:xfrm>
                <a:off x="1019175" y="3358875"/>
                <a:ext cx="2133600" cy="3352800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9" name="Rectángulo redondeado 10"/>
              <p:cNvSpPr/>
              <p:nvPr/>
            </p:nvSpPr>
            <p:spPr>
              <a:xfrm>
                <a:off x="123825" y="3568425"/>
                <a:ext cx="1943100" cy="2867950"/>
              </a:xfrm>
              <a:prstGeom prst="roundRect">
                <a:avLst/>
              </a:prstGeom>
              <a:ln/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2000" dirty="0"/>
                  <a:t>Los Interesados y Contrapartes</a:t>
                </a:r>
                <a:r>
                  <a:rPr lang="es-MX" sz="2000" b="1" dirty="0"/>
                  <a:t> </a:t>
                </a:r>
              </a:p>
            </p:txBody>
          </p:sp>
        </p:grpSp>
        <p:sp>
          <p:nvSpPr>
            <p:cNvPr id="5" name="4 CuadroTexto"/>
            <p:cNvSpPr txBox="1"/>
            <p:nvPr/>
          </p:nvSpPr>
          <p:spPr>
            <a:xfrm>
              <a:off x="2673048" y="2518063"/>
              <a:ext cx="2513501" cy="1323439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Contarán con una Oficialía de Partes Electrónica, en el cual permitirá a los Interesados y Contrapartes plantear controversias</a:t>
              </a: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2679561" y="3962402"/>
              <a:ext cx="2507673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Podrán iniciar un procedimiento de reconsideración </a:t>
              </a:r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2669276" y="5233557"/>
              <a:ext cx="2468128" cy="83099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es-MX" sz="1600" dirty="0"/>
                <a:t>Se podrá interponer un recurso de revisión ante el Comité de la CRE</a:t>
              </a:r>
            </a:p>
          </p:txBody>
        </p:sp>
      </p:grpSp>
      <p:sp>
        <p:nvSpPr>
          <p:cNvPr id="12" name="11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3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3925" y="2743200"/>
            <a:ext cx="1719091" cy="1101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15955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Portal de la Cámara de Compensación</a:t>
            </a:r>
          </a:p>
        </p:txBody>
      </p:sp>
      <p:sp>
        <p:nvSpPr>
          <p:cNvPr id="4" name="3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" name="Grupo 14"/>
          <p:cNvGrpSpPr/>
          <p:nvPr/>
        </p:nvGrpSpPr>
        <p:grpSpPr>
          <a:xfrm>
            <a:off x="3707802" y="3079273"/>
            <a:ext cx="1930297" cy="1842556"/>
            <a:chOff x="3458714" y="3198647"/>
            <a:chExt cx="2235200" cy="2133600"/>
          </a:xfrm>
        </p:grpSpPr>
        <p:grpSp>
          <p:nvGrpSpPr>
            <p:cNvPr id="7" name="6 Grupo"/>
            <p:cNvGrpSpPr/>
            <p:nvPr/>
          </p:nvGrpSpPr>
          <p:grpSpPr>
            <a:xfrm>
              <a:off x="3458714" y="3198647"/>
              <a:ext cx="2235200" cy="2133600"/>
              <a:chOff x="0" y="0"/>
              <a:chExt cx="3487528" cy="3078842"/>
            </a:xfrm>
          </p:grpSpPr>
          <p:sp>
            <p:nvSpPr>
              <p:cNvPr id="8" name="7 Rectángulo redondeado"/>
              <p:cNvSpPr/>
              <p:nvPr/>
            </p:nvSpPr>
            <p:spPr>
              <a:xfrm>
                <a:off x="0" y="0"/>
                <a:ext cx="3487528" cy="3078842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8 Rectángulo"/>
              <p:cNvSpPr/>
              <p:nvPr/>
            </p:nvSpPr>
            <p:spPr>
              <a:xfrm>
                <a:off x="150297" y="150297"/>
                <a:ext cx="3186934" cy="277824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06680" tIns="53340" rIns="106680" bIns="53340" numCol="1" spcCol="1270" anchor="t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ES" sz="2800" b="1" kern="1200" dirty="0"/>
                  <a:t>Portal </a:t>
                </a:r>
              </a:p>
            </p:txBody>
          </p:sp>
        </p:grpSp>
        <p:pic>
          <p:nvPicPr>
            <p:cNvPr id="3" name="Gráfico 2" descr="Portátil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951916" y="3868178"/>
              <a:ext cx="1248796" cy="1168400"/>
            </a:xfrm>
            <a:prstGeom prst="rect">
              <a:avLst/>
            </a:prstGeom>
          </p:spPr>
        </p:pic>
      </p:grpSp>
      <p:grpSp>
        <p:nvGrpSpPr>
          <p:cNvPr id="10" name="Grupo 38"/>
          <p:cNvGrpSpPr/>
          <p:nvPr/>
        </p:nvGrpSpPr>
        <p:grpSpPr>
          <a:xfrm>
            <a:off x="6562982" y="1843371"/>
            <a:ext cx="2395487" cy="1959821"/>
            <a:chOff x="6562075" y="5228093"/>
            <a:chExt cx="2395487" cy="1959821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965" t="12857" b="6200"/>
            <a:stretch/>
          </p:blipFill>
          <p:spPr>
            <a:xfrm>
              <a:off x="6838121" y="5228093"/>
              <a:ext cx="1993771" cy="1205740"/>
            </a:xfrm>
            <a:prstGeom prst="rect">
              <a:avLst/>
            </a:prstGeom>
          </p:spPr>
        </p:pic>
        <p:sp>
          <p:nvSpPr>
            <p:cNvPr id="21" name="4 CuadroTexto"/>
            <p:cNvSpPr txBox="1"/>
            <p:nvPr/>
          </p:nvSpPr>
          <p:spPr>
            <a:xfrm>
              <a:off x="6562075" y="6356917"/>
              <a:ext cx="2395487" cy="8309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s-MX" sz="1600" dirty="0"/>
                <a:t>Facilita la Comunicación y permite las notificaciones entre usuarios y Cámara</a:t>
              </a:r>
            </a:p>
          </p:txBody>
        </p:sp>
      </p:grpSp>
      <p:grpSp>
        <p:nvGrpSpPr>
          <p:cNvPr id="11" name="Grupo 50"/>
          <p:cNvGrpSpPr/>
          <p:nvPr/>
        </p:nvGrpSpPr>
        <p:grpSpPr>
          <a:xfrm>
            <a:off x="2694834" y="1855852"/>
            <a:ext cx="3387911" cy="1300886"/>
            <a:chOff x="2247117" y="1683794"/>
            <a:chExt cx="3387911" cy="1300886"/>
          </a:xfrm>
        </p:grpSpPr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47117" y="1766677"/>
              <a:ext cx="1168405" cy="1218003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4 CuadroTexto"/>
            <p:cNvSpPr txBox="1"/>
            <p:nvPr/>
          </p:nvSpPr>
          <p:spPr>
            <a:xfrm>
              <a:off x="3442026" y="1683794"/>
              <a:ext cx="2193002" cy="5847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MX" sz="1600" dirty="0"/>
                <a:t>Permite obtener cálculo de la Calidad Crediticia </a:t>
              </a:r>
            </a:p>
          </p:txBody>
        </p:sp>
      </p:grpSp>
      <p:grpSp>
        <p:nvGrpSpPr>
          <p:cNvPr id="12" name="Grupo 51"/>
          <p:cNvGrpSpPr/>
          <p:nvPr/>
        </p:nvGrpSpPr>
        <p:grpSpPr>
          <a:xfrm>
            <a:off x="304800" y="2871911"/>
            <a:ext cx="2663687" cy="1877842"/>
            <a:chOff x="-246949" y="2886868"/>
            <a:chExt cx="2663687" cy="1877842"/>
          </a:xfrm>
        </p:grpSpPr>
        <p:sp>
          <p:nvSpPr>
            <p:cNvPr id="36" name="4 CuadroTexto"/>
            <p:cNvSpPr txBox="1"/>
            <p:nvPr/>
          </p:nvSpPr>
          <p:spPr>
            <a:xfrm>
              <a:off x="-246949" y="4179935"/>
              <a:ext cx="2663687" cy="5847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MX" sz="1600" dirty="0"/>
                <a:t>Facilita la Administración de contratos</a:t>
              </a:r>
            </a:p>
          </p:txBody>
        </p:sp>
        <p:pic>
          <p:nvPicPr>
            <p:cNvPr id="49" name="Imagen 4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809" t="3185" r="4256" b="6383"/>
            <a:stretch/>
          </p:blipFill>
          <p:spPr>
            <a:xfrm>
              <a:off x="158709" y="2886868"/>
              <a:ext cx="1791881" cy="1356354"/>
            </a:xfrm>
            <a:prstGeom prst="rect">
              <a:avLst/>
            </a:prstGeom>
          </p:spPr>
        </p:pic>
      </p:grpSp>
      <p:grpSp>
        <p:nvGrpSpPr>
          <p:cNvPr id="13" name="Grupo 55"/>
          <p:cNvGrpSpPr/>
          <p:nvPr/>
        </p:nvGrpSpPr>
        <p:grpSpPr>
          <a:xfrm>
            <a:off x="956226" y="5458659"/>
            <a:ext cx="4265131" cy="1316007"/>
            <a:chOff x="558702" y="5390443"/>
            <a:chExt cx="4265131" cy="1316007"/>
          </a:xfrm>
        </p:grpSpPr>
        <p:pic>
          <p:nvPicPr>
            <p:cNvPr id="55" name="Imagen 5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8702" y="5409676"/>
              <a:ext cx="2513003" cy="1296774"/>
            </a:xfrm>
            <a:prstGeom prst="rect">
              <a:avLst/>
            </a:prstGeom>
          </p:spPr>
        </p:pic>
        <p:sp>
          <p:nvSpPr>
            <p:cNvPr id="37" name="4 CuadroTexto"/>
            <p:cNvSpPr txBox="1"/>
            <p:nvPr/>
          </p:nvSpPr>
          <p:spPr>
            <a:xfrm>
              <a:off x="2499553" y="5390443"/>
              <a:ext cx="2324280" cy="107721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s-MX" sz="1600" dirty="0"/>
                <a:t>Seguridad: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600" dirty="0"/>
                <a:t>Cuenta de Portal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600" dirty="0"/>
                <a:t>Contraseña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s-MX" sz="1600" dirty="0"/>
                <a:t>Certificado Digital</a:t>
              </a:r>
            </a:p>
          </p:txBody>
        </p:sp>
      </p:grpSp>
      <p:grpSp>
        <p:nvGrpSpPr>
          <p:cNvPr id="15" name="Grupo 58"/>
          <p:cNvGrpSpPr/>
          <p:nvPr/>
        </p:nvGrpSpPr>
        <p:grpSpPr>
          <a:xfrm>
            <a:off x="6562983" y="4502545"/>
            <a:ext cx="2395487" cy="2079627"/>
            <a:chOff x="6549731" y="4423037"/>
            <a:chExt cx="2395487" cy="2079627"/>
          </a:xfrm>
        </p:grpSpPr>
        <p:sp>
          <p:nvSpPr>
            <p:cNvPr id="29" name="4 CuadroTexto"/>
            <p:cNvSpPr txBox="1"/>
            <p:nvPr/>
          </p:nvSpPr>
          <p:spPr>
            <a:xfrm>
              <a:off x="6549731" y="5671667"/>
              <a:ext cx="2395487" cy="8309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MX" sz="1600" dirty="0"/>
                <a:t>Envío de Información para Facturación, Liquidación, Estados de Cuenta</a:t>
              </a:r>
            </a:p>
          </p:txBody>
        </p:sp>
        <p:pic>
          <p:nvPicPr>
            <p:cNvPr id="58" name="Imagen 5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647986" y="4423037"/>
              <a:ext cx="2061628" cy="11991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0962061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endParaRPr lang="es-MX" sz="2800" b="1" cap="small" dirty="0">
              <a:solidFill>
                <a:schemeClr val="bg1">
                  <a:lumMod val="50000"/>
                </a:schemeClr>
              </a:solidFill>
              <a:latin typeface="+mn-lt"/>
              <a:ea typeface="Tahoma" charset="0"/>
              <a:cs typeface="Tahoma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2396821" y="2812493"/>
            <a:ext cx="4003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7200" dirty="0">
                <a:solidFill>
                  <a:schemeClr val="bg1">
                    <a:lumMod val="50000"/>
                  </a:schemeClr>
                </a:solidFill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xmlns="" val="169628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61995" y="1038993"/>
            <a:ext cx="8232422" cy="18466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es-ES" sz="1900" dirty="0"/>
              <a:t>Pueden participar:</a:t>
            </a:r>
            <a:endParaRPr lang="es-MX" sz="1900" dirty="0"/>
          </a:p>
          <a:p>
            <a:pPr marL="2159000" lvl="0" algn="just">
              <a:buFont typeface="Wingdings" pitchFamily="2" charset="2"/>
              <a:buChar char="Ø"/>
            </a:pPr>
            <a:r>
              <a:rPr lang="es-MX" sz="1900" dirty="0"/>
              <a:t>Suministradores de Servicios Básicos (SSB)</a:t>
            </a:r>
          </a:p>
          <a:p>
            <a:pPr marL="2159000" lvl="0" algn="just">
              <a:buFont typeface="Wingdings" pitchFamily="2" charset="2"/>
              <a:buChar char="Ø"/>
            </a:pPr>
            <a:r>
              <a:rPr lang="es-MX" sz="1900" dirty="0"/>
              <a:t>Suministradores de Servicios Calificados (SSC)</a:t>
            </a:r>
          </a:p>
          <a:p>
            <a:pPr marL="2159000" lvl="0" algn="just">
              <a:buFont typeface="Wingdings" pitchFamily="2" charset="2"/>
              <a:buChar char="Ø"/>
            </a:pPr>
            <a:r>
              <a:rPr lang="es-MX" sz="1900" dirty="0"/>
              <a:t>Suministradores de Último Recurso (SUR)</a:t>
            </a:r>
          </a:p>
          <a:p>
            <a:pPr marL="2159000" lvl="0" algn="just">
              <a:buFont typeface="Wingdings" pitchFamily="2" charset="2"/>
              <a:buChar char="Ø"/>
            </a:pPr>
            <a:r>
              <a:rPr lang="es-MX" sz="1900" dirty="0"/>
              <a:t>Usuarios Calificados Participantes del Mercado (UCPM)</a:t>
            </a:r>
          </a:p>
          <a:p>
            <a:pPr lvl="0" algn="just">
              <a:buFont typeface="Wingdings" pitchFamily="2" charset="2"/>
              <a:buChar char="Ø"/>
            </a:pPr>
            <a:r>
              <a:rPr lang="es-MX" sz="1900" b="1" dirty="0"/>
              <a:t>Generadores</a:t>
            </a:r>
            <a:r>
              <a:rPr lang="es-MX" sz="1900" dirty="0"/>
              <a:t> (Gen)</a:t>
            </a:r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¿</a:t>
            </a:r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Quiénes pueden participar en la Cámara de Compensación ?</a:t>
            </a:r>
          </a:p>
        </p:txBody>
      </p:sp>
      <p:grpSp>
        <p:nvGrpSpPr>
          <p:cNvPr id="33" name="32 Grupo"/>
          <p:cNvGrpSpPr/>
          <p:nvPr/>
        </p:nvGrpSpPr>
        <p:grpSpPr>
          <a:xfrm>
            <a:off x="306178" y="2646246"/>
            <a:ext cx="8524857" cy="4148254"/>
            <a:chOff x="306178" y="2646246"/>
            <a:chExt cx="8524857" cy="4148254"/>
          </a:xfrm>
        </p:grpSpPr>
        <p:sp>
          <p:nvSpPr>
            <p:cNvPr id="32" name="Triángulo isósceles 31"/>
            <p:cNvSpPr/>
            <p:nvPr/>
          </p:nvSpPr>
          <p:spPr>
            <a:xfrm>
              <a:off x="2146300" y="5223164"/>
              <a:ext cx="4953000" cy="644236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8" name="Rectángulo redondeado 37"/>
            <p:cNvSpPr/>
            <p:nvPr/>
          </p:nvSpPr>
          <p:spPr>
            <a:xfrm>
              <a:off x="306178" y="3291193"/>
              <a:ext cx="8451831" cy="1896940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9" name="Rectángulo 38"/>
            <p:cNvSpPr/>
            <p:nvPr/>
          </p:nvSpPr>
          <p:spPr>
            <a:xfrm>
              <a:off x="478107" y="3254885"/>
              <a:ext cx="2520280" cy="432048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Ofertas de Venta Ganadoras</a:t>
              </a:r>
            </a:p>
          </p:txBody>
        </p:sp>
        <p:sp>
          <p:nvSpPr>
            <p:cNvPr id="42" name="Rectángulo 41"/>
            <p:cNvSpPr/>
            <p:nvPr/>
          </p:nvSpPr>
          <p:spPr>
            <a:xfrm>
              <a:off x="5952457" y="3245073"/>
              <a:ext cx="2662554" cy="432048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Ofertas de Compra Ganadoras</a:t>
              </a:r>
            </a:p>
          </p:txBody>
        </p:sp>
        <p:sp>
          <p:nvSpPr>
            <p:cNvPr id="49" name="CuadroTexto 48"/>
            <p:cNvSpPr txBox="1"/>
            <p:nvPr/>
          </p:nvSpPr>
          <p:spPr>
            <a:xfrm>
              <a:off x="478107" y="4073446"/>
              <a:ext cx="720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Gen 1</a:t>
              </a:r>
            </a:p>
            <a:p>
              <a:r>
                <a:rPr lang="es-MX" sz="1200" dirty="0"/>
                <a:t>Gen 2</a:t>
              </a:r>
            </a:p>
            <a:p>
              <a:r>
                <a:rPr lang="es-MX" sz="1200" dirty="0"/>
                <a:t>Gen 3</a:t>
              </a:r>
            </a:p>
            <a:p>
              <a:r>
                <a:rPr lang="es-MX" sz="1200" dirty="0"/>
                <a:t>Gen 4</a:t>
              </a:r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1270195" y="3686933"/>
              <a:ext cx="9361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Capacidad  </a:t>
              </a:r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1990275" y="3686933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200" dirty="0"/>
                <a:t>Precio / MW  </a:t>
              </a:r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1342203" y="4071705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100 MW</a:t>
              </a:r>
            </a:p>
            <a:p>
              <a:r>
                <a:rPr lang="es-MX" sz="1200" dirty="0"/>
                <a:t>75   MW</a:t>
              </a:r>
            </a:p>
            <a:p>
              <a:pPr marL="228600" indent="-228600">
                <a:buAutoNum type="arabicPlain" startAt="25"/>
              </a:pPr>
              <a:r>
                <a:rPr lang="es-MX" sz="1200" dirty="0"/>
                <a:t>MW</a:t>
              </a:r>
            </a:p>
            <a:p>
              <a:pPr marL="228600" indent="-228600"/>
              <a:r>
                <a:rPr lang="es-MX" sz="1200" dirty="0"/>
                <a:t>10   MW</a:t>
              </a:r>
            </a:p>
          </p:txBody>
        </p:sp>
        <p:sp>
          <p:nvSpPr>
            <p:cNvPr id="56" name="CuadroTexto 55"/>
            <p:cNvSpPr txBox="1"/>
            <p:nvPr/>
          </p:nvSpPr>
          <p:spPr>
            <a:xfrm>
              <a:off x="2225692" y="4073446"/>
              <a:ext cx="4846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$45</a:t>
              </a:r>
            </a:p>
            <a:p>
              <a:r>
                <a:rPr lang="es-MX" sz="1200" dirty="0"/>
                <a:t>$55</a:t>
              </a:r>
            </a:p>
            <a:p>
              <a:r>
                <a:rPr lang="es-MX" sz="1200" dirty="0"/>
                <a:t>$48</a:t>
              </a:r>
            </a:p>
            <a:p>
              <a:r>
                <a:rPr lang="es-MX" sz="1200" dirty="0"/>
                <a:t>$50</a:t>
              </a:r>
            </a:p>
          </p:txBody>
        </p:sp>
        <p:sp>
          <p:nvSpPr>
            <p:cNvPr id="57" name="CuadroTexto 56"/>
            <p:cNvSpPr txBox="1"/>
            <p:nvPr/>
          </p:nvSpPr>
          <p:spPr>
            <a:xfrm>
              <a:off x="6094731" y="3904698"/>
              <a:ext cx="720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SSB</a:t>
              </a:r>
            </a:p>
            <a:p>
              <a:r>
                <a:rPr lang="es-MX" sz="1200" dirty="0"/>
                <a:t>SSC </a:t>
              </a:r>
            </a:p>
            <a:p>
              <a:r>
                <a:rPr lang="es-MX" sz="1200" dirty="0"/>
                <a:t>SUR</a:t>
              </a:r>
            </a:p>
            <a:p>
              <a:r>
                <a:rPr lang="es-MX" sz="1200" dirty="0"/>
                <a:t>UCPM</a:t>
              </a:r>
            </a:p>
          </p:txBody>
        </p:sp>
        <p:sp>
          <p:nvSpPr>
            <p:cNvPr id="58" name="CuadroTexto 57"/>
            <p:cNvSpPr txBox="1"/>
            <p:nvPr/>
          </p:nvSpPr>
          <p:spPr>
            <a:xfrm>
              <a:off x="6886819" y="3686933"/>
              <a:ext cx="9361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Capacidad  </a:t>
              </a:r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7678907" y="3686933"/>
              <a:ext cx="11521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200" dirty="0"/>
                <a:t>Precio / MW  </a:t>
              </a:r>
            </a:p>
          </p:txBody>
        </p:sp>
        <p:sp>
          <p:nvSpPr>
            <p:cNvPr id="60" name="CuadroTexto 59"/>
            <p:cNvSpPr txBox="1"/>
            <p:nvPr/>
          </p:nvSpPr>
          <p:spPr>
            <a:xfrm>
              <a:off x="6958827" y="3902957"/>
              <a:ext cx="93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65   MW</a:t>
              </a:r>
            </a:p>
            <a:p>
              <a:r>
                <a:rPr lang="es-MX" sz="1200" dirty="0"/>
                <a:t>45   MW</a:t>
              </a:r>
            </a:p>
            <a:p>
              <a:pPr marL="228600" indent="-228600"/>
              <a:r>
                <a:rPr lang="es-MX" sz="1200" dirty="0"/>
                <a:t>40	 MW</a:t>
              </a:r>
            </a:p>
            <a:p>
              <a:pPr marL="228600" indent="-228600"/>
              <a:r>
                <a:rPr lang="es-MX" sz="1200" dirty="0"/>
                <a:t>60   MW</a:t>
              </a:r>
            </a:p>
          </p:txBody>
        </p:sp>
        <p:sp>
          <p:nvSpPr>
            <p:cNvPr id="61" name="CuadroTexto 60"/>
            <p:cNvSpPr txBox="1"/>
            <p:nvPr/>
          </p:nvSpPr>
          <p:spPr>
            <a:xfrm>
              <a:off x="7966939" y="4202022"/>
              <a:ext cx="6480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200" dirty="0"/>
                <a:t>$49.13</a:t>
              </a:r>
            </a:p>
          </p:txBody>
        </p:sp>
        <p:sp>
          <p:nvSpPr>
            <p:cNvPr id="62" name="Rectángulo redondeado 61"/>
            <p:cNvSpPr/>
            <p:nvPr/>
          </p:nvSpPr>
          <p:spPr>
            <a:xfrm>
              <a:off x="3682319" y="3949916"/>
              <a:ext cx="1800200" cy="937245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Cámara de Compensación</a:t>
              </a:r>
            </a:p>
          </p:txBody>
        </p:sp>
        <p:cxnSp>
          <p:nvCxnSpPr>
            <p:cNvPr id="63" name="Conector recto de flecha 62"/>
            <p:cNvCxnSpPr/>
            <p:nvPr/>
          </p:nvCxnSpPr>
          <p:spPr>
            <a:xfrm flipH="1">
              <a:off x="5482519" y="4044810"/>
              <a:ext cx="612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de flecha 63"/>
            <p:cNvCxnSpPr/>
            <p:nvPr/>
          </p:nvCxnSpPr>
          <p:spPr>
            <a:xfrm flipH="1">
              <a:off x="5482519" y="4224686"/>
              <a:ext cx="612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de flecha 64"/>
            <p:cNvCxnSpPr/>
            <p:nvPr/>
          </p:nvCxnSpPr>
          <p:spPr>
            <a:xfrm flipH="1">
              <a:off x="5482519" y="4404562"/>
              <a:ext cx="612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de flecha 65"/>
            <p:cNvCxnSpPr/>
            <p:nvPr/>
          </p:nvCxnSpPr>
          <p:spPr>
            <a:xfrm flipH="1">
              <a:off x="5482519" y="4584726"/>
              <a:ext cx="61221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ángulo 67"/>
            <p:cNvSpPr/>
            <p:nvPr/>
          </p:nvSpPr>
          <p:spPr>
            <a:xfrm>
              <a:off x="2922989" y="2646246"/>
              <a:ext cx="3338858" cy="432048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Contratos con Cámara de Compensación</a:t>
              </a:r>
            </a:p>
          </p:txBody>
        </p:sp>
        <p:cxnSp>
          <p:nvCxnSpPr>
            <p:cNvPr id="69" name="Conector recto de flecha 68"/>
            <p:cNvCxnSpPr/>
            <p:nvPr/>
          </p:nvCxnSpPr>
          <p:spPr>
            <a:xfrm flipV="1">
              <a:off x="2782363" y="4191707"/>
              <a:ext cx="89995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ector recto de flecha 69"/>
            <p:cNvCxnSpPr/>
            <p:nvPr/>
          </p:nvCxnSpPr>
          <p:spPr>
            <a:xfrm flipV="1">
              <a:off x="2782363" y="4386632"/>
              <a:ext cx="89995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ector recto de flecha 70"/>
            <p:cNvCxnSpPr/>
            <p:nvPr/>
          </p:nvCxnSpPr>
          <p:spPr>
            <a:xfrm flipV="1">
              <a:off x="2782363" y="4566796"/>
              <a:ext cx="89995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ángulo 33"/>
            <p:cNvSpPr/>
            <p:nvPr/>
          </p:nvSpPr>
          <p:spPr>
            <a:xfrm>
              <a:off x="2989448" y="5887026"/>
              <a:ext cx="1061852" cy="907474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buFont typeface="Wingdings" pitchFamily="2" charset="2"/>
                <a:buChar char="Ø"/>
              </a:pPr>
              <a:r>
                <a:rPr lang="es-MX" sz="1000" dirty="0"/>
                <a:t>Asegura la entrega de los Productos comprometidos por los Generadores</a:t>
              </a:r>
            </a:p>
          </p:txBody>
        </p:sp>
        <p:sp>
          <p:nvSpPr>
            <p:cNvPr id="35" name="CuadroTexto 34"/>
            <p:cNvSpPr txBox="1"/>
            <p:nvPr/>
          </p:nvSpPr>
          <p:spPr>
            <a:xfrm>
              <a:off x="3465326" y="5259854"/>
              <a:ext cx="23335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400" b="1" dirty="0">
                  <a:solidFill>
                    <a:schemeClr val="bg1"/>
                  </a:solidFill>
                </a:rPr>
                <a:t>Red de </a:t>
              </a:r>
            </a:p>
            <a:p>
              <a:pPr algn="ctr"/>
              <a:r>
                <a:rPr lang="es-MX" sz="1400" b="1" dirty="0">
                  <a:solidFill>
                    <a:schemeClr val="bg1"/>
                  </a:solidFill>
                </a:rPr>
                <a:t>Seguridad</a:t>
              </a:r>
            </a:p>
          </p:txBody>
        </p:sp>
        <p:sp>
          <p:nvSpPr>
            <p:cNvPr id="37" name="Rectángulo 36"/>
            <p:cNvSpPr/>
            <p:nvPr/>
          </p:nvSpPr>
          <p:spPr>
            <a:xfrm>
              <a:off x="5257800" y="5892800"/>
              <a:ext cx="1066800" cy="901700"/>
            </a:xfrm>
            <a:prstGeom prst="rect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buFont typeface="Wingdings" pitchFamily="2" charset="2"/>
                <a:buChar char="Ø"/>
              </a:pPr>
              <a:r>
                <a:rPr lang="es-MX" sz="1000" dirty="0"/>
                <a:t>Gestiona el riesgo de impago  de las </a:t>
              </a:r>
              <a:r>
                <a:rPr lang="es-MX" sz="1000" dirty="0" err="1"/>
                <a:t>ERC’s</a:t>
              </a:r>
              <a:endParaRPr lang="es-MX" sz="1000" dirty="0"/>
            </a:p>
          </p:txBody>
        </p:sp>
      </p:grpSp>
      <p:sp>
        <p:nvSpPr>
          <p:cNvPr id="30" name="29 Abrir llave"/>
          <p:cNvSpPr/>
          <p:nvPr/>
        </p:nvSpPr>
        <p:spPr>
          <a:xfrm>
            <a:off x="2400300" y="1346200"/>
            <a:ext cx="190500" cy="1092200"/>
          </a:xfrm>
          <a:prstGeom prst="leftBrace">
            <a:avLst/>
          </a:prstGeom>
          <a:noFill/>
          <a:ln w="190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30 CuadroTexto"/>
          <p:cNvSpPr txBox="1"/>
          <p:nvPr/>
        </p:nvSpPr>
        <p:spPr>
          <a:xfrm>
            <a:off x="495300" y="1442093"/>
            <a:ext cx="18288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s-MX" sz="1900" b="1" dirty="0"/>
              <a:t> Entidades Responsables de Carga </a:t>
            </a:r>
            <a:r>
              <a:rPr lang="es-MX" sz="1900" dirty="0"/>
              <a:t>(</a:t>
            </a:r>
            <a:r>
              <a:rPr lang="es-MX" sz="1900" dirty="0" err="1"/>
              <a:t>ERC´s</a:t>
            </a:r>
            <a:r>
              <a:rPr lang="es-MX" sz="1900" dirty="0"/>
              <a:t>)</a:t>
            </a:r>
            <a:endParaRPr lang="es-MX" sz="1900" b="1" dirty="0"/>
          </a:p>
        </p:txBody>
      </p:sp>
      <p:cxnSp>
        <p:nvCxnSpPr>
          <p:cNvPr id="36" name="Conector recto de flecha 70"/>
          <p:cNvCxnSpPr/>
          <p:nvPr/>
        </p:nvCxnSpPr>
        <p:spPr>
          <a:xfrm flipV="1">
            <a:off x="2769663" y="4757296"/>
            <a:ext cx="8999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3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104 Conector recto"/>
          <p:cNvCxnSpPr>
            <a:stCxn id="11" idx="0"/>
            <a:endCxn id="107" idx="2"/>
          </p:cNvCxnSpPr>
          <p:nvPr/>
        </p:nvCxnSpPr>
        <p:spPr>
          <a:xfrm rot="16200000" flipH="1">
            <a:off x="217621" y="4762204"/>
            <a:ext cx="2036640" cy="8653"/>
          </a:xfrm>
          <a:prstGeom prst="line">
            <a:avLst/>
          </a:prstGeom>
          <a:ln>
            <a:solidFill>
              <a:srgbClr val="FF5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88 Conector recto"/>
          <p:cNvCxnSpPr>
            <a:stCxn id="71" idx="1"/>
            <a:endCxn id="70" idx="3"/>
          </p:cNvCxnSpPr>
          <p:nvPr/>
        </p:nvCxnSpPr>
        <p:spPr>
          <a:xfrm rot="10800000" flipH="1">
            <a:off x="5237020" y="5575055"/>
            <a:ext cx="3018560" cy="12700"/>
          </a:xfrm>
          <a:prstGeom prst="line">
            <a:avLst/>
          </a:prstGeom>
          <a:ln>
            <a:solidFill>
              <a:srgbClr val="FF5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85 Conector recto"/>
          <p:cNvCxnSpPr>
            <a:stCxn id="38" idx="1"/>
            <a:endCxn id="52" idx="3"/>
          </p:cNvCxnSpPr>
          <p:nvPr/>
        </p:nvCxnSpPr>
        <p:spPr>
          <a:xfrm rot="10800000" flipH="1" flipV="1">
            <a:off x="3619501" y="1536454"/>
            <a:ext cx="4742590" cy="4763"/>
          </a:xfrm>
          <a:prstGeom prst="line">
            <a:avLst/>
          </a:prstGeom>
          <a:ln>
            <a:solidFill>
              <a:srgbClr val="FF5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83 Conector recto"/>
          <p:cNvCxnSpPr>
            <a:stCxn id="43" idx="2"/>
            <a:endCxn id="48" idx="2"/>
          </p:cNvCxnSpPr>
          <p:nvPr/>
        </p:nvCxnSpPr>
        <p:spPr>
          <a:xfrm rot="5400000">
            <a:off x="367361" y="2914002"/>
            <a:ext cx="1162050" cy="1296"/>
          </a:xfrm>
          <a:prstGeom prst="line">
            <a:avLst/>
          </a:prstGeom>
          <a:ln>
            <a:solidFill>
              <a:srgbClr val="FF50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46 Conector recto"/>
          <p:cNvCxnSpPr/>
          <p:nvPr/>
        </p:nvCxnSpPr>
        <p:spPr>
          <a:xfrm>
            <a:off x="62345" y="3685303"/>
            <a:ext cx="3123029" cy="3897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ángulo 2"/>
          <p:cNvSpPr/>
          <p:nvPr/>
        </p:nvSpPr>
        <p:spPr>
          <a:xfrm>
            <a:off x="212989" y="1108365"/>
            <a:ext cx="2847711" cy="544483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Rectángulo 1"/>
          <p:cNvSpPr/>
          <p:nvPr/>
        </p:nvSpPr>
        <p:spPr>
          <a:xfrm>
            <a:off x="3213100" y="1108365"/>
            <a:ext cx="5545554" cy="5419436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Rectángulo redondeado 10"/>
          <p:cNvSpPr/>
          <p:nvPr/>
        </p:nvSpPr>
        <p:spPr>
          <a:xfrm>
            <a:off x="296433" y="3748210"/>
            <a:ext cx="1870363" cy="54035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8. Asignación de Contratos</a:t>
            </a:r>
          </a:p>
        </p:txBody>
      </p:sp>
      <p:sp>
        <p:nvSpPr>
          <p:cNvPr id="58" name="AutoShape 2" descr="Resultado de imagen para contra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25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 Proceso para poder entrar a la Cámara de Compensación</a:t>
            </a:r>
          </a:p>
        </p:txBody>
      </p:sp>
      <p:sp>
        <p:nvSpPr>
          <p:cNvPr id="34" name="Rectángulo redondeado 10"/>
          <p:cNvSpPr/>
          <p:nvPr/>
        </p:nvSpPr>
        <p:spPr>
          <a:xfrm>
            <a:off x="3209925" y="6046544"/>
            <a:ext cx="5562600" cy="624235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Subastas de Largo Plazo CENACE</a:t>
            </a:r>
          </a:p>
        </p:txBody>
      </p:sp>
      <p:sp>
        <p:nvSpPr>
          <p:cNvPr id="56" name="Rectángulo 7"/>
          <p:cNvSpPr/>
          <p:nvPr/>
        </p:nvSpPr>
        <p:spPr>
          <a:xfrm>
            <a:off x="291567" y="1600200"/>
            <a:ext cx="2270658" cy="219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dirty="0"/>
              <a:t>Compradores</a:t>
            </a:r>
          </a:p>
        </p:txBody>
      </p:sp>
      <p:sp>
        <p:nvSpPr>
          <p:cNvPr id="38" name="Rectángulo 6"/>
          <p:cNvSpPr/>
          <p:nvPr/>
        </p:nvSpPr>
        <p:spPr>
          <a:xfrm>
            <a:off x="3619501" y="1272685"/>
            <a:ext cx="1533523" cy="5275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1. Se registran como Compradores Potenciales</a:t>
            </a:r>
          </a:p>
        </p:txBody>
      </p:sp>
      <p:sp>
        <p:nvSpPr>
          <p:cNvPr id="46" name="Rectángulo redondeado 10"/>
          <p:cNvSpPr/>
          <p:nvPr/>
        </p:nvSpPr>
        <p:spPr>
          <a:xfrm>
            <a:off x="193675" y="6056979"/>
            <a:ext cx="2892425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Cámara de Compensación</a:t>
            </a:r>
          </a:p>
        </p:txBody>
      </p:sp>
      <p:sp>
        <p:nvSpPr>
          <p:cNvPr id="43" name="Rectángulo 6"/>
          <p:cNvSpPr/>
          <p:nvPr/>
        </p:nvSpPr>
        <p:spPr>
          <a:xfrm>
            <a:off x="326442" y="1847850"/>
            <a:ext cx="1245183" cy="485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dirty="0"/>
              <a:t>Solicitud de Reporte de Calidad Crediticia</a:t>
            </a:r>
          </a:p>
        </p:txBody>
      </p:sp>
      <p:sp>
        <p:nvSpPr>
          <p:cNvPr id="44" name="Rectángulo 6"/>
          <p:cNvSpPr/>
          <p:nvPr/>
        </p:nvSpPr>
        <p:spPr>
          <a:xfrm>
            <a:off x="329034" y="2428873"/>
            <a:ext cx="1223541" cy="47625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dirty="0"/>
              <a:t> Evaluación</a:t>
            </a:r>
          </a:p>
        </p:txBody>
      </p:sp>
      <p:sp>
        <p:nvSpPr>
          <p:cNvPr id="48" name="Rectángulo 6"/>
          <p:cNvSpPr/>
          <p:nvPr/>
        </p:nvSpPr>
        <p:spPr>
          <a:xfrm>
            <a:off x="323850" y="3000375"/>
            <a:ext cx="1247775" cy="4953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 dirty="0"/>
              <a:t>Reporte de Calidad Crediticia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3089" y="1828800"/>
            <a:ext cx="669023" cy="495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0225" y="2396868"/>
            <a:ext cx="581025" cy="551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8315" y="3028949"/>
            <a:ext cx="752041" cy="51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" name="Rectángulo 6"/>
          <p:cNvSpPr/>
          <p:nvPr/>
        </p:nvSpPr>
        <p:spPr>
          <a:xfrm>
            <a:off x="6904767" y="1282210"/>
            <a:ext cx="1457324" cy="51801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3. Realizan Ofertas de Compra</a:t>
            </a:r>
          </a:p>
        </p:txBody>
      </p:sp>
      <p:sp>
        <p:nvSpPr>
          <p:cNvPr id="53" name="Rectángulo 6"/>
          <p:cNvSpPr/>
          <p:nvPr/>
        </p:nvSpPr>
        <p:spPr>
          <a:xfrm>
            <a:off x="5288976" y="1276350"/>
            <a:ext cx="1447799" cy="523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2. Entregan Garantías de Seriedad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5250" y="1881189"/>
            <a:ext cx="7715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85001" y="1828800"/>
            <a:ext cx="1225959" cy="90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19" descr="https://encrypted-tbn2.gstatic.com/images?q=tbn:ANd9GcRYBZASLTkoxmn0FVaGcnKQ4Ivcw_mi4tX433Z7hjuSZMtlGrkHkBzXJjtb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645" y="1147698"/>
            <a:ext cx="424050" cy="43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3" t="19894" r="6213" b="8708"/>
          <a:stretch>
            <a:fillRect/>
          </a:stretch>
        </p:blipFill>
        <p:spPr bwMode="auto">
          <a:xfrm>
            <a:off x="631263" y="1161988"/>
            <a:ext cx="503179" cy="39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" name="74 Grupo"/>
          <p:cNvGrpSpPr/>
          <p:nvPr/>
        </p:nvGrpSpPr>
        <p:grpSpPr>
          <a:xfrm>
            <a:off x="3464799" y="5291339"/>
            <a:ext cx="1547650" cy="694212"/>
            <a:chOff x="6779499" y="5316739"/>
            <a:chExt cx="1547650" cy="694212"/>
          </a:xfrm>
        </p:grpSpPr>
        <p:sp>
          <p:nvSpPr>
            <p:cNvPr id="54" name="Rectángulo 6"/>
            <p:cNvSpPr/>
            <p:nvPr/>
          </p:nvSpPr>
          <p:spPr>
            <a:xfrm>
              <a:off x="6779499" y="5316739"/>
              <a:ext cx="1541541" cy="25538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Generadores</a:t>
              </a:r>
            </a:p>
          </p:txBody>
        </p:sp>
        <p:pic>
          <p:nvPicPr>
            <p:cNvPr id="102" name="Picture 25" descr="http://www.navigantresearch.com/wp-assets/uploads/2013/04/WindEnergy_Icon.gif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6891" y="5581650"/>
              <a:ext cx="425517" cy="4255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10" descr="http://www.sparksolar.ca/wp-content/themes/Spark%20Solar/images/solartracker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0646" y="5539624"/>
              <a:ext cx="619690" cy="471327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extLst/>
          </p:spPr>
        </p:pic>
        <p:pic>
          <p:nvPicPr>
            <p:cNvPr id="68" name="Picture 7" descr="http://www.smartpowergeneration.com/spg/assets/img/myth_icon_1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2646"/>
            <a:stretch>
              <a:fillRect/>
            </a:stretch>
          </p:blipFill>
          <p:spPr bwMode="auto">
            <a:xfrm>
              <a:off x="7796371" y="5591185"/>
              <a:ext cx="530778" cy="419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0" name="Rectángulo 6"/>
          <p:cNvSpPr/>
          <p:nvPr/>
        </p:nvSpPr>
        <p:spPr>
          <a:xfrm>
            <a:off x="6814132" y="5311285"/>
            <a:ext cx="1441448" cy="5275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5. Realizan Ofertas de Venta</a:t>
            </a:r>
          </a:p>
        </p:txBody>
      </p:sp>
      <p:sp>
        <p:nvSpPr>
          <p:cNvPr id="71" name="Rectángulo 6"/>
          <p:cNvSpPr/>
          <p:nvPr/>
        </p:nvSpPr>
        <p:spPr>
          <a:xfrm>
            <a:off x="5237020" y="5323985"/>
            <a:ext cx="1457324" cy="5275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4. Entregan  Garantías de Seriedad</a:t>
            </a:r>
          </a:p>
        </p:txBody>
      </p:sp>
      <p:sp>
        <p:nvSpPr>
          <p:cNvPr id="72" name="71 Flecha derecha"/>
          <p:cNvSpPr/>
          <p:nvPr/>
        </p:nvSpPr>
        <p:spPr>
          <a:xfrm rot="5400000">
            <a:off x="7072872" y="3074114"/>
            <a:ext cx="731412" cy="374389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6" name="Rectángulo 6"/>
          <p:cNvSpPr/>
          <p:nvPr/>
        </p:nvSpPr>
        <p:spPr>
          <a:xfrm>
            <a:off x="5759450" y="3652415"/>
            <a:ext cx="1422400" cy="9017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6. Modelo de Enteros Mixtos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07249" y="3674640"/>
            <a:ext cx="1038226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7" name="76 Flecha derecha"/>
          <p:cNvSpPr/>
          <p:nvPr/>
        </p:nvSpPr>
        <p:spPr>
          <a:xfrm rot="16200000">
            <a:off x="7105366" y="4738547"/>
            <a:ext cx="689225" cy="390842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8" name="77 Flecha derecha"/>
          <p:cNvSpPr/>
          <p:nvPr/>
        </p:nvSpPr>
        <p:spPr>
          <a:xfrm rot="10800000">
            <a:off x="4835235" y="4011594"/>
            <a:ext cx="872837" cy="350520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0" name="Rectángulo 6"/>
          <p:cNvSpPr/>
          <p:nvPr/>
        </p:nvSpPr>
        <p:spPr>
          <a:xfrm>
            <a:off x="3286992" y="3932768"/>
            <a:ext cx="1533523" cy="52754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7. Ofertas Ganadores</a:t>
            </a:r>
          </a:p>
        </p:txBody>
      </p:sp>
      <p:sp>
        <p:nvSpPr>
          <p:cNvPr id="82" name="81 Flecha derecha"/>
          <p:cNvSpPr/>
          <p:nvPr/>
        </p:nvSpPr>
        <p:spPr>
          <a:xfrm rot="10800000">
            <a:off x="2258291" y="4027345"/>
            <a:ext cx="982980" cy="364548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3" name="Rectángulo redondeado 10"/>
          <p:cNvSpPr/>
          <p:nvPr/>
        </p:nvSpPr>
        <p:spPr>
          <a:xfrm>
            <a:off x="300758" y="4359560"/>
            <a:ext cx="1870363" cy="54035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9.Firma de Contratos de Cobertura</a:t>
            </a:r>
          </a:p>
        </p:txBody>
      </p:sp>
      <p:sp>
        <p:nvSpPr>
          <p:cNvPr id="107" name="Rectángulo redondeado 10"/>
          <p:cNvSpPr/>
          <p:nvPr/>
        </p:nvSpPr>
        <p:spPr>
          <a:xfrm>
            <a:off x="305086" y="4967428"/>
            <a:ext cx="1870363" cy="81742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/>
              <a:t>10.Entrega de Garantías de Cumplimiento:</a:t>
            </a:r>
          </a:p>
          <a:p>
            <a:pPr>
              <a:buFont typeface="Wingdings" pitchFamily="2" charset="2"/>
              <a:buChar char="Ø"/>
            </a:pPr>
            <a:r>
              <a:rPr lang="es-MX" sz="1200" dirty="0"/>
              <a:t>Previo a la FOC</a:t>
            </a:r>
          </a:p>
          <a:p>
            <a:pPr>
              <a:buFont typeface="Wingdings" pitchFamily="2" charset="2"/>
              <a:buChar char="Ø"/>
            </a:pPr>
            <a:r>
              <a:rPr lang="es-MX" sz="1200" dirty="0"/>
              <a:t>Posterior a la FOC</a:t>
            </a: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534025" y="1838325"/>
            <a:ext cx="982980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4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32755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18 Diagrama"/>
          <p:cNvGraphicFramePr/>
          <p:nvPr/>
        </p:nvGraphicFramePr>
        <p:xfrm>
          <a:off x="400049" y="3181350"/>
          <a:ext cx="3343275" cy="2990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28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Reporte de Calidad Crediticia </a:t>
            </a:r>
          </a:p>
        </p:txBody>
      </p:sp>
      <p:sp>
        <p:nvSpPr>
          <p:cNvPr id="31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aphicFrame>
        <p:nvGraphicFramePr>
          <p:cNvPr id="20" name="19 Diagrama"/>
          <p:cNvGraphicFramePr/>
          <p:nvPr/>
        </p:nvGraphicFramePr>
        <p:xfrm>
          <a:off x="4466773" y="2833914"/>
          <a:ext cx="3396344" cy="3817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3" name="22 Flecha derecha"/>
          <p:cNvSpPr/>
          <p:nvPr/>
        </p:nvSpPr>
        <p:spPr>
          <a:xfrm>
            <a:off x="3952875" y="4384675"/>
            <a:ext cx="1117600" cy="7747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6" name="25 CuadroTexto"/>
          <p:cNvSpPr txBox="1"/>
          <p:nvPr/>
        </p:nvSpPr>
        <p:spPr>
          <a:xfrm>
            <a:off x="504825" y="6229350"/>
            <a:ext cx="3124200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1400" dirty="0"/>
              <a:t>Tiene una vigencia mínima de 3 meses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90376" y="4398833"/>
            <a:ext cx="1244024" cy="69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7"/>
          <p:cNvPicPr>
            <a:picLocks noChangeAspect="1" noChangeArrowheads="1"/>
          </p:cNvPicPr>
          <p:nvPr/>
        </p:nvPicPr>
        <p:blipFill>
          <a:blip r:embed="rId13" cstate="print"/>
          <a:srcRect t="15896"/>
          <a:stretch>
            <a:fillRect/>
          </a:stretch>
        </p:blipFill>
        <p:spPr bwMode="auto">
          <a:xfrm>
            <a:off x="7243763" y="6022414"/>
            <a:ext cx="1290637" cy="59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00913" y="3606240"/>
            <a:ext cx="1128711" cy="651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81863" y="5248275"/>
            <a:ext cx="1204911" cy="57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33 CuadroTexto"/>
          <p:cNvSpPr txBox="1"/>
          <p:nvPr/>
        </p:nvSpPr>
        <p:spPr>
          <a:xfrm>
            <a:off x="209548" y="1847850"/>
            <a:ext cx="854392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b="1" dirty="0"/>
              <a:t>¿Quiénes pueden solicitar  el Reporte de Calidad Crediticia? </a:t>
            </a:r>
          </a:p>
          <a:p>
            <a:pPr marL="1076325" algn="just">
              <a:buFont typeface="Wingdings" pitchFamily="2" charset="2"/>
              <a:buChar char="Ø"/>
            </a:pPr>
            <a:r>
              <a:rPr lang="es-MX" sz="1400" b="1" dirty="0"/>
              <a:t>Interesado: </a:t>
            </a:r>
            <a:r>
              <a:rPr lang="es-MX" sz="1400" dirty="0"/>
              <a:t>Cualquier persona que desee participar en una Subasta de Largo Plazo como Comprador Potencial, o que desee adquirir los derechos y obligaciones que deriven de un Contrato vigente suscrito con la Cámara de Compensación</a:t>
            </a:r>
            <a:endParaRPr lang="es-MX" sz="1400" b="1" dirty="0"/>
          </a:p>
          <a:p>
            <a:pPr algn="just"/>
            <a:endParaRPr lang="es-MX" sz="1100" dirty="0"/>
          </a:p>
        </p:txBody>
      </p: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8599" y="2136215"/>
            <a:ext cx="1133475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Solicitud del Reporte de Calidad Crediticia </a:t>
            </a:r>
          </a:p>
        </p:txBody>
      </p:sp>
      <p:sp>
        <p:nvSpPr>
          <p:cNvPr id="31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grpSp>
        <p:nvGrpSpPr>
          <p:cNvPr id="21" name="20 Grupo"/>
          <p:cNvGrpSpPr/>
          <p:nvPr/>
        </p:nvGrpSpPr>
        <p:grpSpPr>
          <a:xfrm>
            <a:off x="406399" y="2895600"/>
            <a:ext cx="8156575" cy="1816100"/>
            <a:chOff x="406400" y="2895600"/>
            <a:chExt cx="7734300" cy="1816100"/>
          </a:xfrm>
        </p:grpSpPr>
        <p:graphicFrame>
          <p:nvGraphicFramePr>
            <p:cNvPr id="15" name="14 Diagrama"/>
            <p:cNvGraphicFramePr/>
            <p:nvPr/>
          </p:nvGraphicFramePr>
          <p:xfrm>
            <a:off x="406400" y="3086100"/>
            <a:ext cx="5080000" cy="13589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7" name="16 Flecha derecha"/>
            <p:cNvSpPr/>
            <p:nvPr/>
          </p:nvSpPr>
          <p:spPr>
            <a:xfrm>
              <a:off x="5410477" y="3441700"/>
              <a:ext cx="1041400" cy="7112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8" name="17 Rectángulo"/>
            <p:cNvSpPr/>
            <p:nvPr/>
          </p:nvSpPr>
          <p:spPr>
            <a:xfrm>
              <a:off x="6515100" y="2895600"/>
              <a:ext cx="1625600" cy="18161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b="1" dirty="0"/>
                <a:t>Reporte de Calidad Crediticia</a:t>
              </a:r>
            </a:p>
          </p:txBody>
        </p:sp>
      </p:grpSp>
      <p:sp>
        <p:nvSpPr>
          <p:cNvPr id="22" name="21 CuadroTexto"/>
          <p:cNvSpPr txBox="1"/>
          <p:nvPr/>
        </p:nvSpPr>
        <p:spPr>
          <a:xfrm>
            <a:off x="1541313" y="1902691"/>
            <a:ext cx="675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/>
            <a:r>
              <a:rPr lang="es-MX" b="1" dirty="0"/>
              <a:t>Proceso de solicitud del Reporte de Calidad Crediticia</a:t>
            </a:r>
          </a:p>
          <a:p>
            <a:pPr marL="342900" indent="-342900" algn="ctr"/>
            <a:endParaRPr lang="es-MX" b="1" dirty="0"/>
          </a:p>
        </p:txBody>
      </p:sp>
      <p:sp>
        <p:nvSpPr>
          <p:cNvPr id="24" name="23 CuadroTexto"/>
          <p:cNvSpPr txBox="1"/>
          <p:nvPr/>
        </p:nvSpPr>
        <p:spPr>
          <a:xfrm>
            <a:off x="558800" y="5207000"/>
            <a:ext cx="77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MX" dirty="0"/>
              <a:t>Se realiza una solicitud del Reporte de Calidad Crediticia a la Cámara</a:t>
            </a:r>
          </a:p>
          <a:p>
            <a:pPr marL="342900" indent="-342900">
              <a:buAutoNum type="arabicPeriod"/>
            </a:pPr>
            <a:r>
              <a:rPr lang="es-MX" dirty="0"/>
              <a:t>Validación de la documentación y corrección de información</a:t>
            </a:r>
          </a:p>
          <a:p>
            <a:pPr marL="342900" indent="-342900">
              <a:buAutoNum type="arabicPeriod"/>
            </a:pPr>
            <a:r>
              <a:rPr lang="es-MX" dirty="0"/>
              <a:t>La Cámara de Compensación realiza la Evaluación  y</a:t>
            </a:r>
          </a:p>
          <a:p>
            <a:pPr marL="342900" indent="-342900"/>
            <a:r>
              <a:rPr lang="es-MX" b="1" dirty="0"/>
              <a:t>       Emite el Reporte de Calidad Crediticia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990600" y="3048000"/>
            <a:ext cx="666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solidFill>
                  <a:schemeClr val="accent1">
                    <a:lumMod val="50000"/>
                  </a:schemeClr>
                </a:solidFill>
              </a:rPr>
              <a:t>1 día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1660525" y="4740275"/>
            <a:ext cx="1943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>
              <a:tabLst>
                <a:tab pos="0" algn="l"/>
              </a:tabLst>
            </a:pPr>
            <a:r>
              <a:rPr lang="es-MX" sz="1200" dirty="0">
                <a:solidFill>
                  <a:srgbClr val="FF5001"/>
                </a:solidFill>
              </a:rPr>
              <a:t>2 días revisión CC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4686300" y="2762250"/>
            <a:ext cx="1476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b="1" dirty="0">
                <a:solidFill>
                  <a:schemeClr val="accent6">
                    <a:lumMod val="75000"/>
                  </a:schemeClr>
                </a:solidFill>
              </a:rPr>
              <a:t>7 días:</a:t>
            </a:r>
          </a:p>
          <a:p>
            <a:pPr marL="85725"/>
            <a:r>
              <a:rPr lang="es-MX" sz="1200" dirty="0">
                <a:solidFill>
                  <a:schemeClr val="accent6">
                    <a:lumMod val="75000"/>
                  </a:schemeClr>
                </a:solidFill>
              </a:rPr>
              <a:t>Para evaluar y </a:t>
            </a:r>
          </a:p>
          <a:p>
            <a:pPr marL="85725"/>
            <a:r>
              <a:rPr lang="es-MX" sz="1200" dirty="0">
                <a:solidFill>
                  <a:schemeClr val="accent6">
                    <a:lumMod val="75000"/>
                  </a:schemeClr>
                </a:solidFill>
              </a:rPr>
              <a:t>enviar notificación</a:t>
            </a:r>
          </a:p>
        </p:txBody>
      </p:sp>
      <p:sp>
        <p:nvSpPr>
          <p:cNvPr id="19" name="1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7</a:t>
            </a:fld>
            <a:endParaRPr lang="es-ES"/>
          </a:p>
        </p:txBody>
      </p:sp>
      <p:sp>
        <p:nvSpPr>
          <p:cNvPr id="20" name=" 3"/>
          <p:cNvSpPr/>
          <p:nvPr/>
        </p:nvSpPr>
        <p:spPr>
          <a:xfrm rot="10800000">
            <a:off x="1468122" y="2801622"/>
            <a:ext cx="1762755" cy="1762755"/>
          </a:xfrm>
          <a:prstGeom prst="leftCircularArrow">
            <a:avLst>
              <a:gd name="adj1" fmla="val 3191"/>
              <a:gd name="adj2" fmla="val 393055"/>
              <a:gd name="adj3" fmla="val 1938454"/>
              <a:gd name="adj4" fmla="val 8794378"/>
              <a:gd name="adj5" fmla="val 3723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22 Rectángulo"/>
          <p:cNvSpPr/>
          <p:nvPr/>
        </p:nvSpPr>
        <p:spPr>
          <a:xfrm>
            <a:off x="1745301" y="2533134"/>
            <a:ext cx="17090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 dirty="0">
                <a:solidFill>
                  <a:srgbClr val="FF5001"/>
                </a:solidFill>
              </a:rPr>
              <a:t>3 días corrección 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sp>
        <p:nvSpPr>
          <p:cNvPr id="31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48" name="47 CuadroTexto"/>
          <p:cNvSpPr txBox="1"/>
          <p:nvPr/>
        </p:nvSpPr>
        <p:spPr>
          <a:xfrm>
            <a:off x="1962151" y="1971675"/>
            <a:ext cx="5219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Esquema General de la Evaluación de Calidad Crediticia</a:t>
            </a:r>
          </a:p>
        </p:txBody>
      </p:sp>
      <p:grpSp>
        <p:nvGrpSpPr>
          <p:cNvPr id="86" name="85 Grupo"/>
          <p:cNvGrpSpPr/>
          <p:nvPr/>
        </p:nvGrpSpPr>
        <p:grpSpPr>
          <a:xfrm>
            <a:off x="514349" y="2802082"/>
            <a:ext cx="8191500" cy="3180741"/>
            <a:chOff x="504824" y="2773507"/>
            <a:chExt cx="8191500" cy="3180741"/>
          </a:xfrm>
        </p:grpSpPr>
        <p:sp>
          <p:nvSpPr>
            <p:cNvPr id="10" name="Rectángulo 6"/>
            <p:cNvSpPr/>
            <p:nvPr/>
          </p:nvSpPr>
          <p:spPr>
            <a:xfrm>
              <a:off x="504824" y="3603077"/>
              <a:ext cx="971714" cy="158495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Evaluación de la Calidad Crediticia </a:t>
              </a:r>
            </a:p>
          </p:txBody>
        </p:sp>
        <p:sp>
          <p:nvSpPr>
            <p:cNvPr id="57" name="Rectángulo 6"/>
            <p:cNvSpPr/>
            <p:nvPr/>
          </p:nvSpPr>
          <p:spPr>
            <a:xfrm>
              <a:off x="1857856" y="3248496"/>
              <a:ext cx="1350753" cy="6296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/>
                <a:t>Entidades CON Calificación de grado de Inversión</a:t>
              </a:r>
            </a:p>
          </p:txBody>
        </p:sp>
        <p:sp>
          <p:nvSpPr>
            <p:cNvPr id="58" name="Rectángulo 6"/>
            <p:cNvSpPr/>
            <p:nvPr/>
          </p:nvSpPr>
          <p:spPr>
            <a:xfrm>
              <a:off x="1854941" y="4856777"/>
              <a:ext cx="1347196" cy="62964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100" dirty="0"/>
                <a:t>Entidades SIN Calificación de grado de Inversión</a:t>
              </a:r>
            </a:p>
          </p:txBody>
        </p:sp>
        <p:sp>
          <p:nvSpPr>
            <p:cNvPr id="21" name="Rectángulo 6"/>
            <p:cNvSpPr/>
            <p:nvPr/>
          </p:nvSpPr>
          <p:spPr>
            <a:xfrm>
              <a:off x="3548874" y="2773507"/>
              <a:ext cx="1943007" cy="59982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La calificación  de la Agencia Calificadora</a:t>
              </a:r>
            </a:p>
          </p:txBody>
        </p:sp>
        <p:sp>
          <p:nvSpPr>
            <p:cNvPr id="30" name="Rectángulo 6"/>
            <p:cNvSpPr/>
            <p:nvPr/>
          </p:nvSpPr>
          <p:spPr>
            <a:xfrm>
              <a:off x="3561455" y="3747842"/>
              <a:ext cx="1943007" cy="135755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Evaluación de Métricas Financieras</a:t>
              </a:r>
            </a:p>
          </p:txBody>
        </p:sp>
        <p:sp>
          <p:nvSpPr>
            <p:cNvPr id="35" name="Rectángulo 6"/>
            <p:cNvSpPr/>
            <p:nvPr/>
          </p:nvSpPr>
          <p:spPr>
            <a:xfrm>
              <a:off x="5851199" y="3272854"/>
              <a:ext cx="1502672" cy="59982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Calidad Crediticia</a:t>
              </a:r>
            </a:p>
          </p:txBody>
        </p:sp>
        <p:sp>
          <p:nvSpPr>
            <p:cNvPr id="36" name="Rectángulo 6"/>
            <p:cNvSpPr/>
            <p:nvPr/>
          </p:nvSpPr>
          <p:spPr>
            <a:xfrm>
              <a:off x="3564511" y="5354423"/>
              <a:ext cx="1943007" cy="599825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400" dirty="0"/>
                <a:t>Capital inicial requerido</a:t>
              </a:r>
            </a:p>
          </p:txBody>
        </p:sp>
        <p:sp>
          <p:nvSpPr>
            <p:cNvPr id="38" name="Rectángulo 6"/>
            <p:cNvSpPr/>
            <p:nvPr/>
          </p:nvSpPr>
          <p:spPr>
            <a:xfrm>
              <a:off x="5863780" y="4929224"/>
              <a:ext cx="1490091" cy="59982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MX" sz="1200" dirty="0"/>
                <a:t>Calidad Crediticia</a:t>
              </a:r>
            </a:p>
          </p:txBody>
        </p:sp>
        <p:sp>
          <p:nvSpPr>
            <p:cNvPr id="41" name="Rectángulo 6"/>
            <p:cNvSpPr/>
            <p:nvPr/>
          </p:nvSpPr>
          <p:spPr>
            <a:xfrm>
              <a:off x="7724610" y="3604753"/>
              <a:ext cx="971714" cy="1584955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s-MX" sz="1200" dirty="0"/>
                <a:t>Exposición Permitida sin Garantía Liquida </a:t>
              </a:r>
            </a:p>
          </p:txBody>
        </p:sp>
        <p:grpSp>
          <p:nvGrpSpPr>
            <p:cNvPr id="56" name="55 Grupo"/>
            <p:cNvGrpSpPr/>
            <p:nvPr/>
          </p:nvGrpSpPr>
          <p:grpSpPr>
            <a:xfrm>
              <a:off x="3214554" y="3009901"/>
              <a:ext cx="337478" cy="1173480"/>
              <a:chOff x="1500054" y="3519484"/>
              <a:chExt cx="337478" cy="1700215"/>
            </a:xfrm>
          </p:grpSpPr>
          <p:sp>
            <p:nvSpPr>
              <p:cNvPr id="32" name="31 Abrir llave"/>
              <p:cNvSpPr/>
              <p:nvPr/>
            </p:nvSpPr>
            <p:spPr>
              <a:xfrm>
                <a:off x="1500054" y="3558851"/>
                <a:ext cx="317337" cy="1617002"/>
              </a:xfrm>
              <a:prstGeom prst="leftBrace">
                <a:avLst>
                  <a:gd name="adj1" fmla="val 0"/>
                  <a:gd name="adj2" fmla="val 50000"/>
                </a:avLst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MX" sz="1600" dirty="0"/>
              </a:p>
            </p:txBody>
          </p:sp>
          <p:sp>
            <p:nvSpPr>
              <p:cNvPr id="54" name="53 Flecha derecha"/>
              <p:cNvSpPr/>
              <p:nvPr/>
            </p:nvSpPr>
            <p:spPr>
              <a:xfrm>
                <a:off x="1720850" y="3519484"/>
                <a:ext cx="104775" cy="85727"/>
              </a:xfrm>
              <a:prstGeom prst="rightArrow">
                <a:avLst>
                  <a:gd name="adj1" fmla="val 50000"/>
                  <a:gd name="adj2" fmla="val 49999"/>
                </a:avLst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55" name="54 Flecha derecha"/>
              <p:cNvSpPr/>
              <p:nvPr/>
            </p:nvSpPr>
            <p:spPr>
              <a:xfrm>
                <a:off x="1732757" y="5133972"/>
                <a:ext cx="104775" cy="85727"/>
              </a:xfrm>
              <a:prstGeom prst="rightArrow">
                <a:avLst>
                  <a:gd name="adj1" fmla="val 50000"/>
                  <a:gd name="adj2" fmla="val 49999"/>
                </a:avLst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  <p:grpSp>
          <p:nvGrpSpPr>
            <p:cNvPr id="67" name="66 Grupo"/>
            <p:cNvGrpSpPr/>
            <p:nvPr/>
          </p:nvGrpSpPr>
          <p:grpSpPr>
            <a:xfrm>
              <a:off x="1500054" y="3524247"/>
              <a:ext cx="323984" cy="1685930"/>
              <a:chOff x="1500054" y="3524247"/>
              <a:chExt cx="323984" cy="1685930"/>
            </a:xfrm>
          </p:grpSpPr>
          <p:sp>
            <p:nvSpPr>
              <p:cNvPr id="68" name="67 Abrir llave"/>
              <p:cNvSpPr/>
              <p:nvPr/>
            </p:nvSpPr>
            <p:spPr>
              <a:xfrm>
                <a:off x="1500054" y="3558851"/>
                <a:ext cx="317337" cy="1617002"/>
              </a:xfrm>
              <a:prstGeom prst="leftBrace">
                <a:avLst>
                  <a:gd name="adj1" fmla="val 0"/>
                  <a:gd name="adj2" fmla="val 50000"/>
                </a:avLst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MX" sz="1600" dirty="0"/>
              </a:p>
            </p:txBody>
          </p:sp>
          <p:sp>
            <p:nvSpPr>
              <p:cNvPr id="69" name="68 Flecha derecha"/>
              <p:cNvSpPr/>
              <p:nvPr/>
            </p:nvSpPr>
            <p:spPr>
              <a:xfrm>
                <a:off x="1720850" y="3524247"/>
                <a:ext cx="93663" cy="71441"/>
              </a:xfrm>
              <a:prstGeom prst="rightArrow">
                <a:avLst>
                  <a:gd name="adj1" fmla="val 50000"/>
                  <a:gd name="adj2" fmla="val 49999"/>
                </a:avLst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72" name="71 Flecha derecha"/>
              <p:cNvSpPr/>
              <p:nvPr/>
            </p:nvSpPr>
            <p:spPr>
              <a:xfrm>
                <a:off x="1732757" y="5153024"/>
                <a:ext cx="91281" cy="57153"/>
              </a:xfrm>
              <a:prstGeom prst="rightArrow">
                <a:avLst>
                  <a:gd name="adj1" fmla="val 50000"/>
                  <a:gd name="adj2" fmla="val 49999"/>
                </a:avLst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  <p:grpSp>
          <p:nvGrpSpPr>
            <p:cNvPr id="75" name="74 Grupo"/>
            <p:cNvGrpSpPr/>
            <p:nvPr/>
          </p:nvGrpSpPr>
          <p:grpSpPr>
            <a:xfrm>
              <a:off x="3206934" y="4564381"/>
              <a:ext cx="337478" cy="1173480"/>
              <a:chOff x="1500054" y="3519484"/>
              <a:chExt cx="337478" cy="1700215"/>
            </a:xfrm>
          </p:grpSpPr>
          <p:sp>
            <p:nvSpPr>
              <p:cNvPr id="76" name="75 Abrir llave"/>
              <p:cNvSpPr/>
              <p:nvPr/>
            </p:nvSpPr>
            <p:spPr>
              <a:xfrm>
                <a:off x="1500054" y="3558851"/>
                <a:ext cx="317337" cy="1617002"/>
              </a:xfrm>
              <a:prstGeom prst="leftBrace">
                <a:avLst>
                  <a:gd name="adj1" fmla="val 0"/>
                  <a:gd name="adj2" fmla="val 50000"/>
                </a:avLst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MX" sz="1600" dirty="0"/>
              </a:p>
            </p:txBody>
          </p:sp>
          <p:sp>
            <p:nvSpPr>
              <p:cNvPr id="77" name="76 Flecha derecha"/>
              <p:cNvSpPr/>
              <p:nvPr/>
            </p:nvSpPr>
            <p:spPr>
              <a:xfrm>
                <a:off x="1720850" y="3519484"/>
                <a:ext cx="104775" cy="85727"/>
              </a:xfrm>
              <a:prstGeom prst="rightArrow">
                <a:avLst>
                  <a:gd name="adj1" fmla="val 50000"/>
                  <a:gd name="adj2" fmla="val 49999"/>
                </a:avLst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78" name="77 Flecha derecha"/>
              <p:cNvSpPr/>
              <p:nvPr/>
            </p:nvSpPr>
            <p:spPr>
              <a:xfrm>
                <a:off x="1732757" y="5133972"/>
                <a:ext cx="104775" cy="85727"/>
              </a:xfrm>
              <a:prstGeom prst="rightArrow">
                <a:avLst>
                  <a:gd name="adj1" fmla="val 50000"/>
                  <a:gd name="adj2" fmla="val 49999"/>
                </a:avLst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  <p:grpSp>
          <p:nvGrpSpPr>
            <p:cNvPr id="82" name="81 Grupo"/>
            <p:cNvGrpSpPr/>
            <p:nvPr/>
          </p:nvGrpSpPr>
          <p:grpSpPr>
            <a:xfrm>
              <a:off x="5532268" y="3086907"/>
              <a:ext cx="317670" cy="913653"/>
              <a:chOff x="5532268" y="3086907"/>
              <a:chExt cx="317670" cy="913653"/>
            </a:xfrm>
          </p:grpSpPr>
          <p:sp>
            <p:nvSpPr>
              <p:cNvPr id="34" name="33 Abrir llave"/>
              <p:cNvSpPr/>
              <p:nvPr/>
            </p:nvSpPr>
            <p:spPr>
              <a:xfrm rot="10800000">
                <a:off x="5532268" y="3086907"/>
                <a:ext cx="317337" cy="913653"/>
              </a:xfrm>
              <a:prstGeom prst="leftBrace">
                <a:avLst>
                  <a:gd name="adj1" fmla="val 0"/>
                  <a:gd name="adj2" fmla="val 50000"/>
                </a:avLst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MX" sz="1600" dirty="0"/>
              </a:p>
            </p:txBody>
          </p:sp>
          <p:sp>
            <p:nvSpPr>
              <p:cNvPr id="80" name="79 Flecha derecha"/>
              <p:cNvSpPr/>
              <p:nvPr/>
            </p:nvSpPr>
            <p:spPr>
              <a:xfrm>
                <a:off x="5745163" y="3514727"/>
                <a:ext cx="104775" cy="59168"/>
              </a:xfrm>
              <a:prstGeom prst="rightArrow">
                <a:avLst>
                  <a:gd name="adj1" fmla="val 50000"/>
                  <a:gd name="adj2" fmla="val 49999"/>
                </a:avLst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  <p:grpSp>
          <p:nvGrpSpPr>
            <p:cNvPr id="83" name="82 Grupo"/>
            <p:cNvGrpSpPr/>
            <p:nvPr/>
          </p:nvGrpSpPr>
          <p:grpSpPr>
            <a:xfrm>
              <a:off x="5529212" y="4779815"/>
              <a:ext cx="325487" cy="913653"/>
              <a:chOff x="5529212" y="4779815"/>
              <a:chExt cx="325487" cy="913653"/>
            </a:xfrm>
          </p:grpSpPr>
          <p:sp>
            <p:nvSpPr>
              <p:cNvPr id="39" name="38 Abrir llave"/>
              <p:cNvSpPr/>
              <p:nvPr/>
            </p:nvSpPr>
            <p:spPr>
              <a:xfrm rot="10800000">
                <a:off x="5529212" y="4779815"/>
                <a:ext cx="317337" cy="913653"/>
              </a:xfrm>
              <a:prstGeom prst="leftBrace">
                <a:avLst>
                  <a:gd name="adj1" fmla="val 0"/>
                  <a:gd name="adj2" fmla="val 50000"/>
                </a:avLst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MX" sz="1600" dirty="0"/>
              </a:p>
            </p:txBody>
          </p:sp>
          <p:sp>
            <p:nvSpPr>
              <p:cNvPr id="81" name="80 Flecha derecha"/>
              <p:cNvSpPr/>
              <p:nvPr/>
            </p:nvSpPr>
            <p:spPr>
              <a:xfrm>
                <a:off x="5749924" y="5210177"/>
                <a:ext cx="104775" cy="59168"/>
              </a:xfrm>
              <a:prstGeom prst="rightArrow">
                <a:avLst>
                  <a:gd name="adj1" fmla="val 50000"/>
                  <a:gd name="adj2" fmla="val 49999"/>
                </a:avLst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  <p:grpSp>
          <p:nvGrpSpPr>
            <p:cNvPr id="85" name="84 Grupo"/>
            <p:cNvGrpSpPr/>
            <p:nvPr/>
          </p:nvGrpSpPr>
          <p:grpSpPr>
            <a:xfrm>
              <a:off x="7387967" y="3583209"/>
              <a:ext cx="338395" cy="1617002"/>
              <a:chOff x="7387967" y="3583209"/>
              <a:chExt cx="338395" cy="1617002"/>
            </a:xfrm>
          </p:grpSpPr>
          <p:sp>
            <p:nvSpPr>
              <p:cNvPr id="40" name="39 Abrir llave"/>
              <p:cNvSpPr/>
              <p:nvPr/>
            </p:nvSpPr>
            <p:spPr>
              <a:xfrm rot="10800000">
                <a:off x="7387967" y="3583209"/>
                <a:ext cx="317337" cy="1617002"/>
              </a:xfrm>
              <a:prstGeom prst="leftBrace">
                <a:avLst>
                  <a:gd name="adj1" fmla="val 0"/>
                  <a:gd name="adj2" fmla="val 50000"/>
                </a:avLst>
              </a:prstGeom>
              <a:ln w="2540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MX" sz="1600" dirty="0"/>
              </a:p>
            </p:txBody>
          </p:sp>
          <p:sp>
            <p:nvSpPr>
              <p:cNvPr id="84" name="83 Flecha derecha"/>
              <p:cNvSpPr/>
              <p:nvPr/>
            </p:nvSpPr>
            <p:spPr>
              <a:xfrm>
                <a:off x="7621587" y="4362451"/>
                <a:ext cx="104775" cy="59168"/>
              </a:xfrm>
              <a:prstGeom prst="rightArrow">
                <a:avLst>
                  <a:gd name="adj1" fmla="val 50000"/>
                  <a:gd name="adj2" fmla="val 49999"/>
                </a:avLst>
              </a:prstGeom>
              <a:solidFill>
                <a:srgbClr val="FF6600"/>
              </a:solidFill>
              <a:ln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</p:grpSp>
      <p:sp>
        <p:nvSpPr>
          <p:cNvPr id="37" name="3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1 Título"/>
          <p:cNvSpPr txBox="1">
            <a:spLocks/>
          </p:cNvSpPr>
          <p:nvPr/>
        </p:nvSpPr>
        <p:spPr>
          <a:xfrm>
            <a:off x="2132694" y="276130"/>
            <a:ext cx="6700105" cy="413101"/>
          </a:xfrm>
          <a:prstGeom prst="rect">
            <a:avLst/>
          </a:prstGeom>
        </p:spPr>
        <p:txBody>
          <a:bodyPr vert="horz" lIns="61722" tIns="30861" rIns="61722" bIns="30861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Trajan Pro" pitchFamily="18" charset="0"/>
                <a:ea typeface="+mj-ea"/>
                <a:cs typeface="+mj-cs"/>
              </a:defRPr>
            </a:lvl1pPr>
          </a:lstStyle>
          <a:p>
            <a:r>
              <a:rPr lang="es-MX" sz="2800" b="1" cap="small" dirty="0">
                <a:solidFill>
                  <a:schemeClr val="bg1">
                    <a:lumMod val="50000"/>
                  </a:schemeClr>
                </a:solidFill>
                <a:latin typeface="+mn-lt"/>
                <a:ea typeface="Tahoma" charset="0"/>
                <a:cs typeface="Tahoma" charset="0"/>
              </a:rPr>
              <a:t>Evaluación de Calidad Crediticia</a:t>
            </a:r>
          </a:p>
        </p:txBody>
      </p:sp>
      <p:sp>
        <p:nvSpPr>
          <p:cNvPr id="67" name="66 Rectángulo"/>
          <p:cNvSpPr/>
          <p:nvPr/>
        </p:nvSpPr>
        <p:spPr>
          <a:xfrm>
            <a:off x="60386" y="1471181"/>
            <a:ext cx="9031857" cy="53062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9" name="Rectángulo redondeado 10"/>
          <p:cNvSpPr/>
          <p:nvPr/>
        </p:nvSpPr>
        <p:spPr>
          <a:xfrm>
            <a:off x="8626" y="1129190"/>
            <a:ext cx="9118122" cy="62423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/>
              <a:t>Cámara de Compensación</a:t>
            </a:r>
          </a:p>
        </p:txBody>
      </p:sp>
      <p:sp>
        <p:nvSpPr>
          <p:cNvPr id="38" name="Rectángulo 6"/>
          <p:cNvSpPr/>
          <p:nvPr/>
        </p:nvSpPr>
        <p:spPr>
          <a:xfrm>
            <a:off x="80140" y="1832437"/>
            <a:ext cx="4025135" cy="529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>
                <a:solidFill>
                  <a:schemeClr val="accent5">
                    <a:lumMod val="75000"/>
                  </a:schemeClr>
                </a:solidFill>
              </a:rPr>
              <a:t>Entidades CON Calificación de grado de Inversión</a:t>
            </a:r>
          </a:p>
        </p:txBody>
      </p:sp>
      <p:pic>
        <p:nvPicPr>
          <p:cNvPr id="48" name="Picture 1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8830" y="2552180"/>
            <a:ext cx="5662295" cy="196723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51 Rectángulo"/>
          <p:cNvSpPr/>
          <p:nvPr/>
        </p:nvSpPr>
        <p:spPr>
          <a:xfrm>
            <a:off x="3250806" y="6333898"/>
            <a:ext cx="22082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200" b="1" dirty="0"/>
              <a:t>TNW: Patrimonio Neto Tangible</a:t>
            </a:r>
          </a:p>
        </p:txBody>
      </p:sp>
      <p:sp>
        <p:nvSpPr>
          <p:cNvPr id="53" name="52 CuadroTexto"/>
          <p:cNvSpPr txBox="1"/>
          <p:nvPr/>
        </p:nvSpPr>
        <p:spPr>
          <a:xfrm>
            <a:off x="6234545" y="2729345"/>
            <a:ext cx="2299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 </a:t>
            </a:r>
          </a:p>
        </p:txBody>
      </p:sp>
      <p:graphicFrame>
        <p:nvGraphicFramePr>
          <p:cNvPr id="55" name="54 Diagrama"/>
          <p:cNvGraphicFramePr/>
          <p:nvPr/>
        </p:nvGraphicFramePr>
        <p:xfrm>
          <a:off x="0" y="2501406"/>
          <a:ext cx="3396344" cy="3817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6" name="55 Elipse"/>
          <p:cNvSpPr/>
          <p:nvPr/>
        </p:nvSpPr>
        <p:spPr>
          <a:xfrm>
            <a:off x="5133975" y="2912918"/>
            <a:ext cx="318655" cy="277091"/>
          </a:xfrm>
          <a:prstGeom prst="ellipse">
            <a:avLst/>
          </a:prstGeom>
          <a:noFill/>
          <a:ln w="3492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60" name="59 Conector recto de flecha"/>
          <p:cNvCxnSpPr/>
          <p:nvPr/>
        </p:nvCxnSpPr>
        <p:spPr>
          <a:xfrm flipV="1">
            <a:off x="3114675" y="3181350"/>
            <a:ext cx="1933575" cy="733425"/>
          </a:xfrm>
          <a:prstGeom prst="straightConnector1">
            <a:avLst/>
          </a:prstGeom>
          <a:ln w="25400"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Elipse"/>
          <p:cNvSpPr/>
          <p:nvPr/>
        </p:nvSpPr>
        <p:spPr>
          <a:xfrm>
            <a:off x="5147830" y="3291320"/>
            <a:ext cx="318655" cy="277091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62" name="61 Conector recto de flecha"/>
          <p:cNvCxnSpPr/>
          <p:nvPr/>
        </p:nvCxnSpPr>
        <p:spPr>
          <a:xfrm flipV="1">
            <a:off x="3158836" y="3609975"/>
            <a:ext cx="1965614" cy="1280680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67 Rectángulo"/>
          <p:cNvSpPr/>
          <p:nvPr/>
        </p:nvSpPr>
        <p:spPr>
          <a:xfrm>
            <a:off x="4105275" y="4752111"/>
            <a:ext cx="4905376" cy="830997"/>
          </a:xfrm>
          <a:prstGeom prst="rect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s-MX" sz="1200" b="1" dirty="0"/>
              <a:t>Patrimonio Neto Tangible (TNW): $5,000 </a:t>
            </a:r>
            <a:r>
              <a:rPr lang="es-MX" sz="1200" b="1" dirty="0" err="1"/>
              <a:t>mdp</a:t>
            </a:r>
            <a:endParaRPr lang="es-MX" sz="1200" b="1" dirty="0"/>
          </a:p>
          <a:p>
            <a:pPr lvl="0"/>
            <a:r>
              <a:rPr lang="es-MX" sz="1200" b="1" dirty="0"/>
              <a:t>Factor de Porcentaje Inicial: 5%</a:t>
            </a:r>
          </a:p>
          <a:p>
            <a:r>
              <a:rPr lang="es-MX" sz="1200" b="1" dirty="0"/>
              <a:t>Exposición Permitida sin Garantía Líquida*: (5%)X(5,000 </a:t>
            </a:r>
            <a:r>
              <a:rPr lang="es-MX" sz="1200" b="1" dirty="0" err="1"/>
              <a:t>mdp</a:t>
            </a:r>
            <a:r>
              <a:rPr lang="es-MX" sz="1200" b="1" dirty="0"/>
              <a:t>)=250 </a:t>
            </a:r>
            <a:r>
              <a:rPr lang="es-MX" sz="1200" b="1" dirty="0" err="1"/>
              <a:t>mdp</a:t>
            </a:r>
            <a:endParaRPr lang="es-MX" sz="1200" b="1" dirty="0"/>
          </a:p>
          <a:p>
            <a:r>
              <a:rPr lang="es-MX" sz="1050" dirty="0"/>
              <a:t>*Previo al ajuste de la evaluación crediticia por la evaluación de métricas</a:t>
            </a:r>
            <a:endParaRPr lang="es-MX" sz="1200" dirty="0"/>
          </a:p>
        </p:txBody>
      </p:sp>
      <p:cxnSp>
        <p:nvCxnSpPr>
          <p:cNvPr id="71" name="70 Conector recto de flecha"/>
          <p:cNvCxnSpPr>
            <a:endCxn id="68" idx="1"/>
          </p:cNvCxnSpPr>
          <p:nvPr/>
        </p:nvCxnSpPr>
        <p:spPr>
          <a:xfrm>
            <a:off x="3172691" y="4959928"/>
            <a:ext cx="932584" cy="207682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66A13-F9AF-4CB5-AE86-3EBB639FB98C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40373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21239</TotalTime>
  <Words>3124</Words>
  <Application>Microsoft Office PowerPoint</Application>
  <PresentationFormat>Presentación en pantalla (4:3)</PresentationFormat>
  <Paragraphs>759</Paragraphs>
  <Slides>38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39" baseType="lpstr">
      <vt:lpstr>Tema de Office</vt:lpstr>
      <vt:lpstr>Guía Operativa de la Cámara de Compensación para las  Subastas de Largo Plazo  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David Collado</dc:creator>
  <cp:lastModifiedBy>GABRIEL PORTILLA OROZCO</cp:lastModifiedBy>
  <cp:revision>201</cp:revision>
  <cp:lastPrinted>2017-02-15T01:50:01Z</cp:lastPrinted>
  <dcterms:created xsi:type="dcterms:W3CDTF">2017-01-25T16:27:00Z</dcterms:created>
  <dcterms:modified xsi:type="dcterms:W3CDTF">2017-04-06T00:17:33Z</dcterms:modified>
</cp:coreProperties>
</file>